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8"/>
  </p:notesMasterIdLst>
  <p:handoutMasterIdLst>
    <p:handoutMasterId r:id="rId9"/>
  </p:handoutMasterIdLst>
  <p:sldIdLst>
    <p:sldId id="256" r:id="rId5"/>
    <p:sldId id="258" r:id="rId6"/>
    <p:sldId id="257" r:id="rId7"/>
  </p:sldIdLst>
  <p:sldSz cx="9144000" cy="6858000" type="screen4x3"/>
  <p:notesSz cx="6797675" cy="9926638"/>
  <p:defaultTextStyle>
    <a:defPPr>
      <a:defRPr lang="es-ES_trad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  <a:srgbClr val="FF0000"/>
    <a:srgbClr val="FFCCCC"/>
    <a:srgbClr val="89A4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700" y="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>
        <p:scale>
          <a:sx n="150" d="100"/>
          <a:sy n="150" d="100"/>
        </p:scale>
        <p:origin x="-840" y="208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5862" cy="497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2" tIns="45716" rIns="91432" bIns="45716" numCol="1" anchor="t" anchorCtr="0" compatLnSpc="1">
            <a:prstTxWarp prst="textNoShape">
              <a:avLst/>
            </a:prstTxWarp>
          </a:bodyPr>
          <a:lstStyle>
            <a:lvl1pPr defTabSz="914378">
              <a:defRPr sz="1200" smtClean="0"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294" y="1"/>
            <a:ext cx="2945862" cy="497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2" tIns="45716" rIns="91432" bIns="45716" numCol="1" anchor="t" anchorCtr="0" compatLnSpc="1">
            <a:prstTxWarp prst="textNoShape">
              <a:avLst/>
            </a:prstTxWarp>
          </a:bodyPr>
          <a:lstStyle>
            <a:lvl1pPr algn="r" defTabSz="914378">
              <a:defRPr sz="1200" smtClean="0"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7766"/>
            <a:ext cx="2945862" cy="497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2" tIns="45716" rIns="91432" bIns="45716" numCol="1" anchor="b" anchorCtr="0" compatLnSpc="1">
            <a:prstTxWarp prst="textNoShape">
              <a:avLst/>
            </a:prstTxWarp>
          </a:bodyPr>
          <a:lstStyle>
            <a:lvl1pPr defTabSz="914378">
              <a:defRPr sz="1200" smtClean="0"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294" y="9427766"/>
            <a:ext cx="2945862" cy="497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2" tIns="45716" rIns="91432" bIns="45716" numCol="1" anchor="b" anchorCtr="0" compatLnSpc="1">
            <a:prstTxWarp prst="textNoShape">
              <a:avLst/>
            </a:prstTxWarp>
          </a:bodyPr>
          <a:lstStyle>
            <a:lvl1pPr algn="r" defTabSz="914378">
              <a:defRPr sz="1200" smtClean="0"/>
            </a:lvl1pPr>
          </a:lstStyle>
          <a:p>
            <a:pPr>
              <a:defRPr/>
            </a:pPr>
            <a:fld id="{1B7971EE-2A26-4C84-89F2-6DEDB3A1D214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4520661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5862" cy="497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2" tIns="45716" rIns="91432" bIns="45716" numCol="1" anchor="t" anchorCtr="0" compatLnSpc="1">
            <a:prstTxWarp prst="textNoShape">
              <a:avLst/>
            </a:prstTxWarp>
          </a:bodyPr>
          <a:lstStyle>
            <a:lvl1pPr defTabSz="914378">
              <a:defRPr sz="1200" smtClean="0"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294" y="1"/>
            <a:ext cx="2945862" cy="497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2" tIns="45716" rIns="91432" bIns="45716" numCol="1" anchor="t" anchorCtr="0" compatLnSpc="1">
            <a:prstTxWarp prst="textNoShape">
              <a:avLst/>
            </a:prstTxWarp>
          </a:bodyPr>
          <a:lstStyle>
            <a:lvl1pPr algn="r" defTabSz="914378">
              <a:defRPr sz="1200" smtClean="0"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7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64" y="4714653"/>
            <a:ext cx="5438748" cy="44667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2" tIns="45716" rIns="91432" bIns="457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noProof="0"/>
              <a:t>Haga clic para modificar el estilo de texto del patrón</a:t>
            </a:r>
          </a:p>
          <a:p>
            <a:pPr lvl="1"/>
            <a:r>
              <a:rPr lang="es-ES_tradnl" noProof="0"/>
              <a:t>Segundo nivel</a:t>
            </a:r>
          </a:p>
          <a:p>
            <a:pPr lvl="2"/>
            <a:r>
              <a:rPr lang="es-ES_tradnl" noProof="0"/>
              <a:t>Tercer nivel</a:t>
            </a:r>
          </a:p>
          <a:p>
            <a:pPr lvl="3"/>
            <a:r>
              <a:rPr lang="es-ES_tradnl" noProof="0"/>
              <a:t>Cuarto nivel</a:t>
            </a:r>
          </a:p>
          <a:p>
            <a:pPr lvl="4"/>
            <a:r>
              <a:rPr lang="es-ES_tradnl" noProof="0"/>
              <a:t>Quinto nivel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7766"/>
            <a:ext cx="2945862" cy="497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2" tIns="45716" rIns="91432" bIns="45716" numCol="1" anchor="b" anchorCtr="0" compatLnSpc="1">
            <a:prstTxWarp prst="textNoShape">
              <a:avLst/>
            </a:prstTxWarp>
          </a:bodyPr>
          <a:lstStyle>
            <a:lvl1pPr defTabSz="914378">
              <a:defRPr sz="1200" smtClean="0"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294" y="9427766"/>
            <a:ext cx="2945862" cy="497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2" tIns="45716" rIns="91432" bIns="45716" numCol="1" anchor="b" anchorCtr="0" compatLnSpc="1">
            <a:prstTxWarp prst="textNoShape">
              <a:avLst/>
            </a:prstTxWarp>
          </a:bodyPr>
          <a:lstStyle>
            <a:lvl1pPr algn="r" defTabSz="914378">
              <a:defRPr sz="1200" smtClean="0"/>
            </a:lvl1pPr>
          </a:lstStyle>
          <a:p>
            <a:pPr>
              <a:defRPr/>
            </a:pPr>
            <a:fld id="{D97CAFC6-BFF0-42C8-957E-95276668C416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45256453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14BA537-B512-4FCA-8572-714FA588DF24}" type="slidenum">
              <a:rPr lang="es-ES_tradnl"/>
              <a:pPr/>
              <a:t>1</a:t>
            </a:fld>
            <a:endParaRPr lang="es-ES_tradnl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98525" y="676275"/>
            <a:ext cx="4962525" cy="3722688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64" y="4714652"/>
            <a:ext cx="5438748" cy="5138079"/>
          </a:xfrm>
          <a:noFill/>
          <a:ln/>
        </p:spPr>
        <p:txBody>
          <a:bodyPr/>
          <a:lstStyle/>
          <a:p>
            <a:pPr algn="just" eaLnBrk="1" hangingPunct="1"/>
            <a:r>
              <a:rPr lang="es-ES" sz="1000" dirty="0"/>
              <a:t>El dolor </a:t>
            </a:r>
            <a:r>
              <a:rPr lang="es-ES" sz="1000" dirty="0" err="1"/>
              <a:t>musculoesquelético</a:t>
            </a:r>
            <a:r>
              <a:rPr lang="es-ES" sz="1000" dirty="0"/>
              <a:t> es aquel que se produce por disfunciones o enfermedades de alguno de los componentes del aparato locomotor. Afecta a gran parte de la población en todo el mundo al 20-50% de los adultos, es el síntoma clínico más común que hace que las personas q lo padecen busquen atención médica, es una causa importante de discapacidad y supone una gran gasto económico y bajas en la vida profesional de las personas que lo padecen (representa el 29% de los días de trabajo perdidos por enfermedad). </a:t>
            </a:r>
          </a:p>
          <a:p>
            <a:pPr algn="just" eaLnBrk="1" hangingPunct="1"/>
            <a:r>
              <a:rPr lang="es-ES" sz="1000" dirty="0"/>
              <a:t>Este dolor afecta tanto a huesos, articulaciones, músculos o estructuras circundantes. El dolor puede ser agudo o crónico, difuso o focal. Y aparece en patologías como artrosis, artritis, patologías </a:t>
            </a:r>
            <a:r>
              <a:rPr lang="es-ES" sz="1000" dirty="0" err="1"/>
              <a:t>temporomandibulares</a:t>
            </a:r>
            <a:r>
              <a:rPr lang="es-ES" sz="1000" dirty="0"/>
              <a:t>, fracturas, tendinitis, osteoporosis…</a:t>
            </a:r>
          </a:p>
          <a:p>
            <a:pPr algn="just" eaLnBrk="1" hangingPunct="1"/>
            <a:r>
              <a:rPr lang="es-ES" sz="1000" dirty="0"/>
              <a:t>El manejo de estrategias para abordar el dolor crónico </a:t>
            </a:r>
            <a:r>
              <a:rPr lang="es-ES" sz="1000" dirty="0" err="1"/>
              <a:t>musculoesquelético</a:t>
            </a:r>
            <a:r>
              <a:rPr lang="es-ES" sz="1000" dirty="0"/>
              <a:t> se estudia menos y está menos sistematizado que el del dolor </a:t>
            </a:r>
            <a:r>
              <a:rPr lang="es-ES" sz="1000" dirty="0" err="1"/>
              <a:t>neuropático</a:t>
            </a:r>
            <a:r>
              <a:rPr lang="es-ES" sz="1000" dirty="0"/>
              <a:t>; esto es debido no sólo a la gran variedad de condiciones que hay sino también a que los pacientes con este tipo de dolor son atendidos por diferentes especialistas médicos. Parte de las manifestaciones de este dolor es consecuencia de la sensibilización y algunos de los tratamientos usados en el dolor </a:t>
            </a:r>
            <a:r>
              <a:rPr lang="es-ES" sz="1000" dirty="0" err="1"/>
              <a:t>neuropático</a:t>
            </a:r>
            <a:r>
              <a:rPr lang="es-ES" sz="1000" dirty="0"/>
              <a:t> se pueden usar en el dolor </a:t>
            </a:r>
            <a:r>
              <a:rPr lang="es-ES" sz="1000" dirty="0" err="1"/>
              <a:t>musculoesquelético</a:t>
            </a:r>
            <a:r>
              <a:rPr lang="es-ES" sz="1000" dirty="0"/>
              <a:t> crónico, pero clínicamente es difícil de aceptar. Como ejemplo tenemos el dolor de artrosis, el cual se maneja de forma inadecuada, alcanzando un alivio del dolor inicial del 20-25%. Los mecanismos que implican la artrosis no responden a la terapia y se necesitan otras estrategias de actuación. </a:t>
            </a:r>
          </a:p>
          <a:p>
            <a:pPr algn="just" eaLnBrk="1" hangingPunct="1"/>
            <a:endParaRPr lang="es-ES" sz="1000" dirty="0"/>
          </a:p>
        </p:txBody>
      </p:sp>
    </p:spTree>
    <p:extLst>
      <p:ext uri="{BB962C8B-B14F-4D97-AF65-F5344CB8AC3E}">
        <p14:creationId xmlns:p14="http://schemas.microsoft.com/office/powerpoint/2010/main" val="10762447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14BA537-B512-4FCA-8572-714FA588DF24}" type="slidenum">
              <a:rPr lang="es-ES_tradnl"/>
              <a:pPr/>
              <a:t>3</a:t>
            </a:fld>
            <a:endParaRPr lang="es-ES_tradnl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98525" y="676275"/>
            <a:ext cx="4962525" cy="3722688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64" y="4714652"/>
            <a:ext cx="5438748" cy="5138079"/>
          </a:xfrm>
          <a:noFill/>
          <a:ln/>
        </p:spPr>
        <p:txBody>
          <a:bodyPr/>
          <a:lstStyle/>
          <a:p>
            <a:pPr algn="just" eaLnBrk="1" hangingPunct="1"/>
            <a:r>
              <a:rPr lang="es-ES" sz="1000" dirty="0"/>
              <a:t>El dolor </a:t>
            </a:r>
            <a:r>
              <a:rPr lang="es-ES" sz="1000" dirty="0" err="1"/>
              <a:t>musculoesquelético</a:t>
            </a:r>
            <a:r>
              <a:rPr lang="es-ES" sz="1000" dirty="0"/>
              <a:t> es aquel que se produce por disfunciones o enfermedades de alguno de los componentes del aparato locomotor. Afecta a gran parte de la población en todo el mundo al 20-50% de los adultos, es el síntoma clínico más común que hace que las personas q lo padecen busquen atención médica, es una causa importante de discapacidad y supone una gran gasto económico y bajas en la vida profesional de las personas que lo padecen (representa el 29% de los días de trabajo perdidos por enfermedad). </a:t>
            </a:r>
          </a:p>
          <a:p>
            <a:pPr algn="just" eaLnBrk="1" hangingPunct="1"/>
            <a:r>
              <a:rPr lang="es-ES" sz="1000" dirty="0"/>
              <a:t>Este dolor afecta tanto a huesos, articulaciones, músculos o estructuras circundantes. El dolor puede ser agudo o crónico, difuso o focal. Y aparece en patologías como artrosis, artritis, patologías </a:t>
            </a:r>
            <a:r>
              <a:rPr lang="es-ES" sz="1000" dirty="0" err="1"/>
              <a:t>temporomandibulares</a:t>
            </a:r>
            <a:r>
              <a:rPr lang="es-ES" sz="1000" dirty="0"/>
              <a:t>, fracturas, tendinitis, osteoporosis…</a:t>
            </a:r>
          </a:p>
          <a:p>
            <a:pPr algn="just" eaLnBrk="1" hangingPunct="1"/>
            <a:r>
              <a:rPr lang="es-ES" sz="1000" dirty="0"/>
              <a:t>El manejo de estrategias para abordar el dolor crónico </a:t>
            </a:r>
            <a:r>
              <a:rPr lang="es-ES" sz="1000" dirty="0" err="1"/>
              <a:t>musculoesquelético</a:t>
            </a:r>
            <a:r>
              <a:rPr lang="es-ES" sz="1000" dirty="0"/>
              <a:t> se estudia menos y está menos sistematizado que el del dolor </a:t>
            </a:r>
            <a:r>
              <a:rPr lang="es-ES" sz="1000" dirty="0" err="1"/>
              <a:t>neuropático</a:t>
            </a:r>
            <a:r>
              <a:rPr lang="es-ES" sz="1000" dirty="0"/>
              <a:t>; esto es debido no sólo a la gran variedad de condiciones que hay sino también a que los pacientes con este tipo de dolor son atendidos por diferentes especialistas médicos. Parte de las manifestaciones de este dolor es consecuencia de la sensibilización y algunos de los tratamientos usados en el dolor </a:t>
            </a:r>
            <a:r>
              <a:rPr lang="es-ES" sz="1000" dirty="0" err="1"/>
              <a:t>neuropático</a:t>
            </a:r>
            <a:r>
              <a:rPr lang="es-ES" sz="1000" dirty="0"/>
              <a:t> se pueden usar en el dolor </a:t>
            </a:r>
            <a:r>
              <a:rPr lang="es-ES" sz="1000" dirty="0" err="1"/>
              <a:t>musculoesquelético</a:t>
            </a:r>
            <a:r>
              <a:rPr lang="es-ES" sz="1000" dirty="0"/>
              <a:t> crónico, pero clínicamente es difícil de aceptar. Como ejemplo tenemos el dolor de artrosis, el cual se maneja de forma inadecuada, alcanzando un alivio del dolor inicial del 20-25%. Los mecanismos que implican la artrosis no responden a la terapia y se necesitan otras estrategias de actuación. </a:t>
            </a:r>
          </a:p>
          <a:p>
            <a:pPr algn="just" eaLnBrk="1" hangingPunct="1"/>
            <a:endParaRPr lang="es-ES" sz="1000" dirty="0"/>
          </a:p>
        </p:txBody>
      </p:sp>
    </p:spTree>
    <p:extLst>
      <p:ext uri="{BB962C8B-B14F-4D97-AF65-F5344CB8AC3E}">
        <p14:creationId xmlns:p14="http://schemas.microsoft.com/office/powerpoint/2010/main" val="12024344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es-ES_tradnl"/>
              <a:t>Haga clic para cambiar el estilo de título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s-ES_tradnl"/>
              <a:t>Haga clic para modificar el estilo de subtítulo del patrón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800" b="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s-ES_tradnl"/>
              <a:t>Título de la ponencia</a:t>
            </a:r>
          </a:p>
          <a:p>
            <a:pPr>
              <a:defRPr/>
            </a:pPr>
            <a:r>
              <a:rPr lang="es-ES"/>
              <a:t>Modifique este texto en: Ver - Patrón - Patrón de diapositivas. Salga con el botón “Cerrar vista Patrón”</a:t>
            </a:r>
            <a:endParaRPr lang="es-ES_trad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04025" y="115888"/>
            <a:ext cx="2232025" cy="59055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07950" y="115888"/>
            <a:ext cx="6543675" cy="5905500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800" b="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s-ES_tradnl"/>
              <a:t>Título de la ponencia</a:t>
            </a:r>
          </a:p>
          <a:p>
            <a:pPr>
              <a:defRPr/>
            </a:pPr>
            <a:r>
              <a:rPr lang="es-ES"/>
              <a:t>Modifique este texto en: Ver - Patrón - Patrón de diapositivas. Salga con el botón “Cerrar vista Patrón”</a:t>
            </a:r>
            <a:endParaRPr lang="es-ES_trad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800" b="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s-ES_tradnl"/>
              <a:t>Título de la ponencia</a:t>
            </a:r>
          </a:p>
          <a:p>
            <a:pPr>
              <a:defRPr/>
            </a:pPr>
            <a:r>
              <a:rPr lang="es-ES"/>
              <a:t>Modifique este texto en: Ver - Patrón - Patrón de diapositivas. Salga con el botón “Cerrar vista Patrón”</a:t>
            </a:r>
            <a:endParaRPr lang="es-ES_trad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800" b="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s-ES_tradnl"/>
              <a:t>Título de la ponencia</a:t>
            </a:r>
          </a:p>
          <a:p>
            <a:pPr>
              <a:defRPr/>
            </a:pPr>
            <a:r>
              <a:rPr lang="es-ES"/>
              <a:t>Modifique este texto en: Ver - Patrón - Patrón de diapositivas. Salga con el botón “Cerrar vista Patrón”</a:t>
            </a:r>
            <a:endParaRPr lang="es-ES_trad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07950" y="908050"/>
            <a:ext cx="4387850" cy="5113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908050"/>
            <a:ext cx="4387850" cy="5113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800" b="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s-ES_tradnl"/>
              <a:t>Título de la ponencia</a:t>
            </a:r>
          </a:p>
          <a:p>
            <a:pPr>
              <a:defRPr/>
            </a:pPr>
            <a:r>
              <a:rPr lang="es-ES"/>
              <a:t>Modifique este texto en: Ver - Patrón - Patrón de diapositivas. Salga con el botón “Cerrar vista Patrón”</a:t>
            </a:r>
            <a:endParaRPr lang="es-ES_trad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800" b="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s-ES_tradnl"/>
              <a:t>Título de la ponencia</a:t>
            </a:r>
          </a:p>
          <a:p>
            <a:pPr>
              <a:defRPr/>
            </a:pPr>
            <a:r>
              <a:rPr lang="es-ES"/>
              <a:t>Modifique este texto en: Ver - Patrón - Patrón de diapositivas. Salga con el botón “Cerrar vista Patrón”</a:t>
            </a:r>
            <a:endParaRPr lang="es-ES_trad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800" b="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s-ES_tradnl"/>
              <a:t>Título de la ponencia</a:t>
            </a:r>
          </a:p>
          <a:p>
            <a:pPr>
              <a:defRPr/>
            </a:pPr>
            <a:r>
              <a:rPr lang="es-ES"/>
              <a:t>Modifique este texto en: Ver - Patrón - Patrón de diapositivas. Salga con el botón “Cerrar vista Patrón”</a:t>
            </a:r>
            <a:endParaRPr lang="es-ES_trad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pie de página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800" b="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s-ES_tradnl"/>
              <a:t>Título de la ponencia</a:t>
            </a:r>
          </a:p>
          <a:p>
            <a:pPr>
              <a:defRPr/>
            </a:pPr>
            <a:r>
              <a:rPr lang="es-ES"/>
              <a:t>Modifique este texto en: Ver - Patrón - Patrón de diapositivas. Salga con el botón “Cerrar vista Patrón”</a:t>
            </a:r>
            <a:endParaRPr lang="es-ES_trad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800" b="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s-ES_tradnl"/>
              <a:t>Título de la ponencia</a:t>
            </a:r>
          </a:p>
          <a:p>
            <a:pPr>
              <a:defRPr/>
            </a:pPr>
            <a:r>
              <a:rPr lang="es-ES"/>
              <a:t>Modifique este texto en: Ver - Patrón - Patrón de diapositivas. Salga con el botón “Cerrar vista Patrón”</a:t>
            </a:r>
            <a:endParaRPr lang="es-ES_trad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800" b="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s-ES_tradnl"/>
              <a:t>Título de la ponencia</a:t>
            </a:r>
          </a:p>
          <a:p>
            <a:pPr>
              <a:defRPr/>
            </a:pPr>
            <a:r>
              <a:rPr lang="es-ES"/>
              <a:t>Modifique este texto en: Ver - Patrón - Patrón de diapositivas. Salga con el botón “Cerrar vista Patrón”</a:t>
            </a:r>
            <a:endParaRPr lang="es-ES_trad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7950" y="115888"/>
            <a:ext cx="8928100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/>
              <a:t>Haga clic para cambiar el estilo de título	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7950" y="908050"/>
            <a:ext cx="8928100" cy="5113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07950" y="6165850"/>
            <a:ext cx="7704138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300" b="1" smtClean="0">
                <a:solidFill>
                  <a:srgbClr val="CC0000"/>
                </a:solidFill>
              </a:defRPr>
            </a:lvl1pPr>
          </a:lstStyle>
          <a:p>
            <a:pPr>
              <a:defRPr/>
            </a:pPr>
            <a:r>
              <a:rPr lang="es-ES_tradnl"/>
              <a:t>Título de la ponencia</a:t>
            </a:r>
          </a:p>
          <a:p>
            <a:pPr>
              <a:defRPr/>
            </a:pPr>
            <a:r>
              <a:rPr lang="es-ES"/>
              <a:t>Modifique este texto en: Ver - Patrón - Patrón de diapositivas. Salga con el botón “Cerrar vista Patrón”</a:t>
            </a:r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antonio.gil@urjc.es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2 Subtítulo"/>
          <p:cNvSpPr>
            <a:spLocks noGrp="1"/>
          </p:cNvSpPr>
          <p:nvPr>
            <p:ph type="subTitle" idx="1"/>
          </p:nvPr>
        </p:nvSpPr>
        <p:spPr>
          <a:xfrm>
            <a:off x="336883" y="110702"/>
            <a:ext cx="8568952" cy="576064"/>
          </a:xfrm>
        </p:spPr>
        <p:txBody>
          <a:bodyPr>
            <a:noAutofit/>
          </a:bodyPr>
          <a:lstStyle/>
          <a:p>
            <a:r>
              <a:rPr lang="es-ES" sz="1600" b="1" dirty="0">
                <a:solidFill>
                  <a:srgbClr val="C00000"/>
                </a:solidFill>
                <a:latin typeface="Calibri" panose="020F0502020204030204" pitchFamily="34" charset="0"/>
              </a:rPr>
              <a:t>GRUPO DE INVESTIGACIÓN DE BASES ANATÓMICAS, MOLECULARES Y DEL DESARROLLO HUMANO</a:t>
            </a:r>
          </a:p>
          <a:p>
            <a:r>
              <a:rPr lang="es-ES" sz="1600" b="1" dirty="0">
                <a:solidFill>
                  <a:srgbClr val="C00000"/>
                </a:solidFill>
                <a:latin typeface="Calibri" panose="020F0502020204030204" pitchFamily="34" charset="0"/>
              </a:rPr>
              <a:t>(GAMDES)</a:t>
            </a:r>
          </a:p>
        </p:txBody>
      </p:sp>
      <p:sp>
        <p:nvSpPr>
          <p:cNvPr id="11" name="3 CuadroTexto"/>
          <p:cNvSpPr txBox="1"/>
          <p:nvPr/>
        </p:nvSpPr>
        <p:spPr>
          <a:xfrm>
            <a:off x="345488" y="779220"/>
            <a:ext cx="8388346" cy="1569660"/>
          </a:xfrm>
          <a:prstGeom prst="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sz="1600" b="1" dirty="0">
                <a:latin typeface="Calibri" panose="020F0502020204030204" pitchFamily="34" charset="0"/>
              </a:rPr>
              <a:t>DESCRIPCIÓN Y OBJETIVOS:</a:t>
            </a:r>
          </a:p>
          <a:p>
            <a:pPr algn="just"/>
            <a:r>
              <a:rPr lang="es-ES" sz="1600" dirty="0">
                <a:latin typeface="Calibri" panose="020F0502020204030204" pitchFamily="34" charset="0"/>
                <a:cs typeface="Calibri" panose="020F0502020204030204" pitchFamily="34" charset="0"/>
              </a:rPr>
              <a:t>El grupo de investigación del Área de Anatomía y Embriología Humana es un grupo pluridisciplinar formado por investigadores de distintas disciplinas básicas de las ciencias de la salud.</a:t>
            </a:r>
          </a:p>
          <a:p>
            <a:pPr algn="just"/>
            <a:r>
              <a:rPr lang="es-ES" sz="1600" dirty="0">
                <a:latin typeface="Calibri" panose="020F0502020204030204" pitchFamily="34" charset="0"/>
                <a:cs typeface="Calibri" panose="020F0502020204030204" pitchFamily="34" charset="0"/>
              </a:rPr>
              <a:t>El objetivo del grupo es realizar una investigación de calidad con el fin de determinar estructuras anatómicas y  mecanismo moleculares que están involucradas en diferentes patologías, en el envejecimiento y el dolor.</a:t>
            </a:r>
            <a:endParaRPr lang="es-ES" b="1" dirty="0">
              <a:latin typeface="Calibri" panose="020F0502020204030204" pitchFamily="34" charset="0"/>
            </a:endParaRPr>
          </a:p>
        </p:txBody>
      </p:sp>
      <p:sp>
        <p:nvSpPr>
          <p:cNvPr id="12" name="4 CuadroTexto"/>
          <p:cNvSpPr txBox="1"/>
          <p:nvPr/>
        </p:nvSpPr>
        <p:spPr>
          <a:xfrm>
            <a:off x="332580" y="2435404"/>
            <a:ext cx="8388347" cy="1569660"/>
          </a:xfrm>
          <a:prstGeom prst="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sz="1600" b="1" dirty="0">
                <a:latin typeface="Calibri" panose="020F0502020204030204" pitchFamily="34" charset="0"/>
              </a:rPr>
              <a:t>INVESTIGADORES:  </a:t>
            </a:r>
            <a:r>
              <a:rPr lang="es-ES" sz="1600" u="sng" dirty="0">
                <a:latin typeface="Calibri" panose="020F0502020204030204" pitchFamily="34" charset="0"/>
              </a:rPr>
              <a:t>Director/a (e-mail)</a:t>
            </a:r>
            <a:r>
              <a:rPr lang="es-ES" sz="1600" dirty="0">
                <a:latin typeface="Calibri" panose="020F0502020204030204" pitchFamily="34" charset="0"/>
              </a:rPr>
              <a:t> y Miembros</a:t>
            </a:r>
          </a:p>
          <a:p>
            <a:pPr algn="just"/>
            <a:r>
              <a:rPr lang="es-ES" sz="1600" dirty="0">
                <a:latin typeface="Calibri" panose="020F0502020204030204" pitchFamily="34" charset="0"/>
              </a:rPr>
              <a:t>Antonio Gil Crujera (</a:t>
            </a:r>
            <a:r>
              <a:rPr lang="es-ES" sz="1600" dirty="0">
                <a:latin typeface="Calibri" panose="020F0502020204030204" pitchFamily="34" charset="0"/>
                <a:hlinkClick r:id="rId3"/>
              </a:rPr>
              <a:t>antonio.gil@urjc.es</a:t>
            </a:r>
            <a:r>
              <a:rPr lang="es-ES" sz="1600" dirty="0">
                <a:latin typeface="Calibri" panose="020F0502020204030204" pitchFamily="34" charset="0"/>
              </a:rPr>
              <a:t>). Gema Díaz Gil, Mª Angustias Palomar Gallego, José Delcan Giráldez, Francisco Gómez Esquer, Stella Maris Gómez Sánchez,  Mario  Diaz Martin, Luis Vázquez Vázquez. Pedro López Fernández, Irene Del Olmo Domingo, </a:t>
            </a:r>
            <a:r>
              <a:rPr lang="es-ES" sz="1600" dirty="0" err="1">
                <a:latin typeface="Calibri" panose="020F0502020204030204" pitchFamily="34" charset="0"/>
              </a:rPr>
              <a:t>Victor</a:t>
            </a:r>
            <a:r>
              <a:rPr lang="es-ES" sz="1600" dirty="0">
                <a:latin typeface="Calibri" panose="020F0502020204030204" pitchFamily="34" charset="0"/>
              </a:rPr>
              <a:t> Riquelme Aguado, Raquel Rodríguez Prada.</a:t>
            </a:r>
          </a:p>
          <a:p>
            <a:pPr algn="just"/>
            <a:r>
              <a:rPr lang="es-ES" sz="1600" dirty="0">
                <a:latin typeface="Calibri" panose="020F0502020204030204" pitchFamily="34" charset="0"/>
              </a:rPr>
              <a:t>Técnicos de laboratorio: Beatriz Santamaría Hernández. Alfonso García Muñoz.</a:t>
            </a:r>
            <a:endParaRPr lang="es-ES" dirty="0">
              <a:latin typeface="Calibri" panose="020F0502020204030204" pitchFamily="34" charset="0"/>
            </a:endParaRPr>
          </a:p>
        </p:txBody>
      </p:sp>
      <p:sp>
        <p:nvSpPr>
          <p:cNvPr id="13" name="5 CuadroTexto"/>
          <p:cNvSpPr txBox="1"/>
          <p:nvPr/>
        </p:nvSpPr>
        <p:spPr>
          <a:xfrm>
            <a:off x="332581" y="4133398"/>
            <a:ext cx="8388346" cy="1815882"/>
          </a:xfrm>
          <a:prstGeom prst="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sz="1600" b="1" dirty="0">
                <a:latin typeface="Calibri" panose="020F0502020204030204" pitchFamily="34" charset="0"/>
              </a:rPr>
              <a:t>LÍNEAS DE INVESTIGACIÓN: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>
                <a:latin typeface="Calibri" panose="020F0502020204030204" pitchFamily="34" charset="0"/>
              </a:rPr>
              <a:t>Biología celular y molecular de sustancias activas en el envejecimiento celular.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>
                <a:latin typeface="Calibri" panose="020F0502020204030204" pitchFamily="34" charset="0"/>
              </a:rPr>
              <a:t>Estudio celular y molecular del tratamiento del dolor.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>
                <a:latin typeface="Calibri" panose="020F0502020204030204" pitchFamily="34" charset="0"/>
              </a:rPr>
              <a:t>Marcadores genéticos y </a:t>
            </a:r>
            <a:r>
              <a:rPr lang="es-ES" sz="1600" dirty="0" err="1">
                <a:latin typeface="Calibri" panose="020F0502020204030204" pitchFamily="34" charset="0"/>
              </a:rPr>
              <a:t>epigeneticos</a:t>
            </a:r>
            <a:r>
              <a:rPr lang="es-ES" sz="1600" dirty="0">
                <a:latin typeface="Calibri" panose="020F0502020204030204" pitchFamily="34" charset="0"/>
              </a:rPr>
              <a:t> en pacientes con fibromialgia.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>
                <a:latin typeface="Calibri" panose="020F0502020204030204" pitchFamily="34" charset="0"/>
              </a:rPr>
              <a:t>Biología del desarrollo.</a:t>
            </a:r>
          </a:p>
          <a:p>
            <a:pPr marL="285750" indent="-285750" defTabSz="179388">
              <a:buFont typeface="Arial" panose="020B0604020202020204" pitchFamily="34" charset="0"/>
              <a:buChar char="•"/>
            </a:pPr>
            <a:r>
              <a:rPr lang="es-ES" sz="1600" dirty="0" err="1">
                <a:latin typeface="Calibri" panose="020F0502020204030204" pitchFamily="34" charset="0"/>
              </a:rPr>
              <a:t>Neuromodulación</a:t>
            </a:r>
            <a:r>
              <a:rPr lang="es-ES" sz="1600" dirty="0">
                <a:latin typeface="Calibri" panose="020F0502020204030204" pitchFamily="34" charset="0"/>
              </a:rPr>
              <a:t> del dolor</a:t>
            </a:r>
          </a:p>
          <a:p>
            <a:pPr marL="285750" indent="-285750" defTabSz="179388">
              <a:buFont typeface="Arial" panose="020B0604020202020204" pitchFamily="34" charset="0"/>
              <a:buChar char="•"/>
            </a:pPr>
            <a:r>
              <a:rPr lang="es-ES" sz="1600" dirty="0">
                <a:latin typeface="Calibri" panose="020F0502020204030204" pitchFamily="34" charset="0"/>
              </a:rPr>
              <a:t>Anatomía descriptiva en cadáveres: aplicaciones clínicas</a:t>
            </a:r>
            <a:endParaRPr lang="es-ES" sz="1600" b="1" dirty="0">
              <a:latin typeface="Calibri" panose="020F0502020204030204" pitchFamily="34" charset="0"/>
            </a:endParaRPr>
          </a:p>
        </p:txBody>
      </p:sp>
      <p:sp>
        <p:nvSpPr>
          <p:cNvPr id="14" name="6 CuadroTexto"/>
          <p:cNvSpPr txBox="1"/>
          <p:nvPr/>
        </p:nvSpPr>
        <p:spPr>
          <a:xfrm>
            <a:off x="332580" y="6084585"/>
            <a:ext cx="7479780" cy="584775"/>
          </a:xfrm>
          <a:prstGeom prst="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s-ES" sz="1600" b="1" dirty="0">
                <a:latin typeface="Calibri" panose="020F0502020204030204" pitchFamily="34" charset="0"/>
              </a:rPr>
              <a:t>PALABRAS CLAVE: </a:t>
            </a:r>
            <a:r>
              <a:rPr lang="es-ES" sz="1600" dirty="0">
                <a:latin typeface="Calibri" panose="020F0502020204030204" pitchFamily="34" charset="0"/>
              </a:rPr>
              <a:t>Envejecimiento, dolor, fibromialgia, biología celular, marcadores biológicos, anatomía descriptiva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7 CuadroTexto"/>
          <p:cNvSpPr txBox="1"/>
          <p:nvPr/>
        </p:nvSpPr>
        <p:spPr>
          <a:xfrm>
            <a:off x="229204" y="548680"/>
            <a:ext cx="8375244" cy="5663089"/>
          </a:xfrm>
          <a:prstGeom prst="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sz="1600" b="1" dirty="0">
                <a:latin typeface="Calibri" panose="020F0502020204030204" pitchFamily="34" charset="0"/>
              </a:rPr>
              <a:t>TÉCNICAS/EQUIPAMIENTO/SERVICIOS:</a:t>
            </a:r>
          </a:p>
          <a:p>
            <a:pPr>
              <a:spcBef>
                <a:spcPts val="600"/>
              </a:spcBef>
            </a:pPr>
            <a:r>
              <a:rPr lang="es-ES" sz="1600" b="1" dirty="0">
                <a:latin typeface="Calibri" panose="020F0502020204030204" pitchFamily="34" charset="0"/>
              </a:rPr>
              <a:t>Técnicas: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>
                <a:latin typeface="Calibri" panose="020F0502020204030204" pitchFamily="34" charset="0"/>
              </a:rPr>
              <a:t>Cultivos de células humanas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 err="1">
                <a:latin typeface="Calibri" panose="020F0502020204030204" pitchFamily="34" charset="0"/>
              </a:rPr>
              <a:t>Citometría</a:t>
            </a:r>
            <a:r>
              <a:rPr lang="es-ES" sz="1600" dirty="0">
                <a:latin typeface="Calibri" panose="020F0502020204030204" pitchFamily="34" charset="0"/>
              </a:rPr>
              <a:t> de flujo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>
                <a:latin typeface="Calibri" panose="020F0502020204030204" pitchFamily="34" charset="0"/>
              </a:rPr>
              <a:t>Microscopía de fluorescencia y </a:t>
            </a:r>
            <a:r>
              <a:rPr lang="es-ES" sz="1600" dirty="0" err="1">
                <a:latin typeface="Calibri" panose="020F0502020204030204" pitchFamily="34" charset="0"/>
              </a:rPr>
              <a:t>confocal</a:t>
            </a:r>
            <a:endParaRPr lang="es-ES" sz="1600" dirty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>
                <a:latin typeface="Calibri" panose="020F0502020204030204" pitchFamily="34" charset="0"/>
              </a:rPr>
              <a:t>Técnicas </a:t>
            </a:r>
            <a:r>
              <a:rPr lang="es-ES" sz="1600" dirty="0" err="1">
                <a:latin typeface="Calibri" panose="020F0502020204030204" pitchFamily="34" charset="0"/>
              </a:rPr>
              <a:t>proteómicas</a:t>
            </a:r>
            <a:endParaRPr lang="es-ES" sz="1600" dirty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>
                <a:latin typeface="Calibri" panose="020F0502020204030204" pitchFamily="34" charset="0"/>
              </a:rPr>
              <a:t>Técnicas de biología molecular: clonación, </a:t>
            </a:r>
            <a:r>
              <a:rPr lang="es-ES" sz="1600" dirty="0" err="1">
                <a:latin typeface="Calibri" panose="020F0502020204030204" pitchFamily="34" charset="0"/>
              </a:rPr>
              <a:t>mutagénesis</a:t>
            </a:r>
            <a:r>
              <a:rPr lang="es-ES" sz="1600" dirty="0">
                <a:latin typeface="Calibri" panose="020F0502020204030204" pitchFamily="34" charset="0"/>
              </a:rPr>
              <a:t> dirigida, secuenciación, </a:t>
            </a:r>
            <a:r>
              <a:rPr lang="es-ES" sz="1600" dirty="0" err="1">
                <a:latin typeface="Calibri" panose="020F0502020204030204" pitchFamily="34" charset="0"/>
              </a:rPr>
              <a:t>genotipado</a:t>
            </a:r>
            <a:r>
              <a:rPr lang="es-ES" sz="1600" dirty="0">
                <a:latin typeface="Calibri" panose="020F0502020204030204" pitchFamily="34" charset="0"/>
              </a:rPr>
              <a:t>, etc.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>
                <a:latin typeface="Calibri" panose="020F0502020204030204" pitchFamily="34" charset="0"/>
              </a:rPr>
              <a:t>Técnicas inmunológicas: ELISA, </a:t>
            </a:r>
            <a:r>
              <a:rPr lang="es-ES" sz="1600" dirty="0" err="1">
                <a:latin typeface="Calibri" panose="020F0502020204030204" pitchFamily="34" charset="0"/>
              </a:rPr>
              <a:t>Inmunoprecipitación</a:t>
            </a:r>
            <a:r>
              <a:rPr lang="es-ES" sz="1600" dirty="0">
                <a:latin typeface="Calibri" panose="020F0502020204030204" pitchFamily="34" charset="0"/>
              </a:rPr>
              <a:t> Western-</a:t>
            </a:r>
            <a:r>
              <a:rPr lang="es-ES" sz="1600" dirty="0" err="1">
                <a:latin typeface="Calibri" panose="020F0502020204030204" pitchFamily="34" charset="0"/>
              </a:rPr>
              <a:t>blot</a:t>
            </a:r>
            <a:r>
              <a:rPr lang="es-ES" sz="1600" dirty="0">
                <a:latin typeface="Calibri" panose="020F0502020204030204" pitchFamily="34" charset="0"/>
              </a:rPr>
              <a:t>, etc.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>
                <a:latin typeface="Calibri" panose="020F0502020204030204" pitchFamily="34" charset="0"/>
              </a:rPr>
              <a:t>Técnicas bioinformática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 err="1">
                <a:latin typeface="Calibri" panose="020F0502020204030204" pitchFamily="34" charset="0"/>
              </a:rPr>
              <a:t>Neuromodulación</a:t>
            </a:r>
            <a:r>
              <a:rPr lang="es-ES" sz="1600" dirty="0">
                <a:latin typeface="Calibri" panose="020F0502020204030204" pitchFamily="34" charset="0"/>
              </a:rPr>
              <a:t> eléctrica percutánea</a:t>
            </a:r>
          </a:p>
          <a:p>
            <a:pPr>
              <a:spcBef>
                <a:spcPts val="600"/>
              </a:spcBef>
            </a:pPr>
            <a:r>
              <a:rPr lang="es-ES" sz="1600" b="1" dirty="0">
                <a:latin typeface="Calibri" panose="020F0502020204030204" pitchFamily="34" charset="0"/>
              </a:rPr>
              <a:t>Equipamientos: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>
                <a:latin typeface="Calibri" panose="020F0502020204030204" pitchFamily="34" charset="0"/>
              </a:rPr>
              <a:t>Baños </a:t>
            </a:r>
            <a:r>
              <a:rPr lang="es-ES" sz="1600" dirty="0" err="1">
                <a:latin typeface="Calibri" panose="020F0502020204030204" pitchFamily="34" charset="0"/>
              </a:rPr>
              <a:t>termostatizados</a:t>
            </a:r>
            <a:endParaRPr lang="es-ES" sz="1600" dirty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 err="1">
                <a:latin typeface="Calibri" panose="020F0502020204030204" pitchFamily="34" charset="0"/>
              </a:rPr>
              <a:t>Incubadores</a:t>
            </a:r>
            <a:endParaRPr lang="es-ES" sz="1600" dirty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 err="1">
                <a:latin typeface="Calibri" panose="020F0502020204030204" pitchFamily="34" charset="0"/>
              </a:rPr>
              <a:t>Incubadores</a:t>
            </a:r>
            <a:r>
              <a:rPr lang="es-ES" sz="1600" dirty="0">
                <a:latin typeface="Calibri" panose="020F0502020204030204" pitchFamily="34" charset="0"/>
              </a:rPr>
              <a:t> con CO</a:t>
            </a:r>
            <a:r>
              <a:rPr lang="es-ES" sz="1600" baseline="-25000" dirty="0">
                <a:latin typeface="Calibri" panose="020F0502020204030204" pitchFamily="34" charset="0"/>
              </a:rPr>
              <a:t>2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>
                <a:latin typeface="Calibri" panose="020F0502020204030204" pitchFamily="34" charset="0"/>
              </a:rPr>
              <a:t>Campana de flujo laminar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>
                <a:latin typeface="Calibri" panose="020F0502020204030204" pitchFamily="34" charset="0"/>
              </a:rPr>
              <a:t>PCR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>
                <a:latin typeface="Calibri" panose="020F0502020204030204" pitchFamily="34" charset="0"/>
              </a:rPr>
              <a:t>Microscopios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>
                <a:latin typeface="Calibri" panose="020F0502020204030204" pitchFamily="34" charset="0"/>
              </a:rPr>
              <a:t>Microscopio invertido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>
                <a:latin typeface="Calibri" panose="020F0502020204030204" pitchFamily="34" charset="0"/>
              </a:rPr>
              <a:t>Microscopio de fluorescencia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>
                <a:latin typeface="Calibri" panose="020F0502020204030204" pitchFamily="34" charset="0"/>
              </a:rPr>
              <a:t>Equipamiento de básico de biología molecular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 err="1">
                <a:latin typeface="Calibri" panose="020F0502020204030204" pitchFamily="34" charset="0"/>
              </a:rPr>
              <a:t>Electromiografo</a:t>
            </a:r>
            <a:r>
              <a:rPr lang="es-ES" sz="1600" dirty="0">
                <a:latin typeface="Calibri" panose="020F0502020204030204" pitchFamily="34" charset="0"/>
              </a:rPr>
              <a:t> de superficie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>
                <a:latin typeface="Calibri" panose="020F0502020204030204" pitchFamily="34" charset="0"/>
              </a:rPr>
              <a:t>Cámara termográfica</a:t>
            </a:r>
            <a:endParaRPr lang="es-ES" sz="1600" b="1" dirty="0">
              <a:latin typeface="Calibri" panose="020F0502020204030204" pitchFamily="34" charset="0"/>
            </a:endParaRPr>
          </a:p>
        </p:txBody>
      </p:sp>
      <p:sp>
        <p:nvSpPr>
          <p:cNvPr id="7" name="2 Subtítulo">
            <a:extLst>
              <a:ext uri="{FF2B5EF4-FFF2-40B4-BE49-F238E27FC236}">
                <a16:creationId xmlns:a16="http://schemas.microsoft.com/office/drawing/2014/main" id="{5560830B-FA17-4A4A-ACAC-AEB618D0F842}"/>
              </a:ext>
            </a:extLst>
          </p:cNvPr>
          <p:cNvSpPr txBox="1">
            <a:spLocks/>
          </p:cNvSpPr>
          <p:nvPr/>
        </p:nvSpPr>
        <p:spPr bwMode="auto">
          <a:xfrm>
            <a:off x="336883" y="110702"/>
            <a:ext cx="8568952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Tx/>
              <a:buNone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s-ES" sz="1600" b="1" kern="0" dirty="0">
                <a:solidFill>
                  <a:srgbClr val="C00000"/>
                </a:solidFill>
                <a:latin typeface="Calibri" panose="020F0502020204030204" pitchFamily="34" charset="0"/>
              </a:rPr>
              <a:t>GRUPO DE INVESTIGACIÓN DE BASES ANATÓMICAS, MOLECULARES Y DEL DESARROLLO HUMANO</a:t>
            </a:r>
          </a:p>
        </p:txBody>
      </p:sp>
    </p:spTree>
    <p:extLst>
      <p:ext uri="{BB962C8B-B14F-4D97-AF65-F5344CB8AC3E}">
        <p14:creationId xmlns:p14="http://schemas.microsoft.com/office/powerpoint/2010/main" val="30942294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8 CuadroTexto"/>
          <p:cNvSpPr txBox="1"/>
          <p:nvPr/>
        </p:nvSpPr>
        <p:spPr>
          <a:xfrm>
            <a:off x="215516" y="548680"/>
            <a:ext cx="8712968" cy="3293209"/>
          </a:xfrm>
          <a:prstGeom prst="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sz="1600" b="1" dirty="0">
                <a:latin typeface="Calibri" panose="020F0502020204030204" pitchFamily="34" charset="0"/>
              </a:rPr>
              <a:t>PROYECTOS/CONTRATOS Art. 83: </a:t>
            </a:r>
            <a:r>
              <a:rPr lang="es-ES" sz="1600" dirty="0">
                <a:latin typeface="Calibri" panose="020F0502020204030204" pitchFamily="34" charset="0"/>
              </a:rPr>
              <a:t>de los 3 últimos años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1600" dirty="0">
                <a:latin typeface="Calibri" panose="020F0502020204030204" pitchFamily="34" charset="0"/>
              </a:rPr>
              <a:t>Ayudas a la actividad de grupos de excelencia investigadora URJC-Banco de Santander. Grupo Multidisciplinar de Investigación y Tratamiento del Dolor de la URJC (DOLEX). Entidad financiadora: Banco Santander. Desde: 01/01/2015 hasta: 31/12/2017.  IP: Carlos Goicoechea García.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1600" dirty="0">
                <a:latin typeface="Calibri" panose="020F0502020204030204" pitchFamily="34" charset="0"/>
              </a:rPr>
              <a:t>Mecanismos cerebrales relacionados con los sesgos de atención hacia la información negativa en fibromialgia: tratamiento mediante </a:t>
            </a:r>
            <a:r>
              <a:rPr lang="es-ES" sz="1600" dirty="0" err="1">
                <a:latin typeface="Calibri" panose="020F0502020204030204" pitchFamily="34" charset="0"/>
              </a:rPr>
              <a:t>neurofeedback</a:t>
            </a:r>
            <a:r>
              <a:rPr lang="es-ES" sz="1600" dirty="0">
                <a:latin typeface="Calibri" panose="020F0502020204030204" pitchFamily="34" charset="0"/>
              </a:rPr>
              <a:t> con RMF. Entidad financiadora: Ministerio de Economía, Industria y Competitividad. Desde: 01/01/2018 hasta: 31/12/2020. IP: Francisco Mercado Romero.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1600" dirty="0">
                <a:latin typeface="Calibri" panose="020F0502020204030204" pitchFamily="34" charset="0"/>
              </a:rPr>
              <a:t>Papel del receptor tipo </a:t>
            </a:r>
            <a:r>
              <a:rPr lang="es-ES" sz="1600" dirty="0" err="1">
                <a:latin typeface="Calibri" panose="020F0502020204030204" pitchFamily="34" charset="0"/>
              </a:rPr>
              <a:t>Toll</a:t>
            </a:r>
            <a:r>
              <a:rPr lang="es-ES" sz="1600" dirty="0">
                <a:latin typeface="Calibri" panose="020F0502020204030204" pitchFamily="34" charset="0"/>
              </a:rPr>
              <a:t> 4 (TLR4) y del receptor </a:t>
            </a:r>
            <a:r>
              <a:rPr lang="es-ES" sz="1600" dirty="0" err="1">
                <a:latin typeface="Calibri" panose="020F0502020204030204" pitchFamily="34" charset="0"/>
              </a:rPr>
              <a:t>cannabinoide</a:t>
            </a:r>
            <a:r>
              <a:rPr lang="es-ES" sz="1600" dirty="0">
                <a:latin typeface="Calibri" panose="020F0502020204030204" pitchFamily="34" charset="0"/>
              </a:rPr>
              <a:t> CB2 como dianas farmacológicas en la </a:t>
            </a:r>
            <a:r>
              <a:rPr lang="es-ES" sz="1600" dirty="0" err="1">
                <a:latin typeface="Calibri" panose="020F0502020204030204" pitchFamily="34" charset="0"/>
              </a:rPr>
              <a:t>patoplasticidad</a:t>
            </a:r>
            <a:r>
              <a:rPr lang="es-ES" sz="1600" dirty="0">
                <a:latin typeface="Calibri" panose="020F0502020204030204" pitchFamily="34" charset="0"/>
              </a:rPr>
              <a:t> del dolor crónico. estudio piloto en cultivo de </a:t>
            </a:r>
            <a:r>
              <a:rPr lang="es-ES" sz="1600" dirty="0" err="1">
                <a:latin typeface="Calibri" panose="020F0502020204030204" pitchFamily="34" charset="0"/>
              </a:rPr>
              <a:t>microglía</a:t>
            </a:r>
            <a:r>
              <a:rPr lang="es-ES" sz="1600" dirty="0">
                <a:latin typeface="Calibri" panose="020F0502020204030204" pitchFamily="34" charset="0"/>
              </a:rPr>
              <a:t> y </a:t>
            </a:r>
            <a:r>
              <a:rPr lang="es-ES" sz="1600" dirty="0" err="1">
                <a:latin typeface="Calibri" panose="020F0502020204030204" pitchFamily="34" charset="0"/>
              </a:rPr>
              <a:t>astroglía</a:t>
            </a:r>
            <a:r>
              <a:rPr lang="es-ES" sz="1600" dirty="0">
                <a:latin typeface="Calibri" panose="020F0502020204030204" pitchFamily="34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</a:rPr>
              <a:t>murina</a:t>
            </a:r>
            <a:r>
              <a:rPr lang="es-ES" sz="1600" dirty="0">
                <a:latin typeface="Calibri" panose="020F0502020204030204" pitchFamily="34" charset="0"/>
              </a:rPr>
              <a:t>. Entidad financiadora: Fundación Española del Dolor. Desde 1/09/2020 hasta 01/09/2021 IP: Miguel Ángel Martínez García</a:t>
            </a:r>
          </a:p>
          <a:p>
            <a:pPr algn="just"/>
            <a:endParaRPr lang="es-ES" sz="1600" dirty="0">
              <a:latin typeface="Calibri" panose="020F0502020204030204" pitchFamily="34" charset="0"/>
            </a:endParaRPr>
          </a:p>
        </p:txBody>
      </p:sp>
      <p:sp>
        <p:nvSpPr>
          <p:cNvPr id="4" name="9 CuadroTexto"/>
          <p:cNvSpPr txBox="1"/>
          <p:nvPr/>
        </p:nvSpPr>
        <p:spPr>
          <a:xfrm>
            <a:off x="215516" y="4005064"/>
            <a:ext cx="8712968" cy="2539157"/>
          </a:xfrm>
          <a:prstGeom prst="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sz="1600" b="1" dirty="0">
                <a:latin typeface="Calibri" panose="020F0502020204030204" pitchFamily="34" charset="0"/>
              </a:rPr>
              <a:t>PRODUCCIÓN CIENTÍFICA: </a:t>
            </a:r>
            <a:r>
              <a:rPr lang="es-ES" sz="1600" dirty="0">
                <a:latin typeface="Calibri" panose="020F0502020204030204" pitchFamily="34" charset="0"/>
              </a:rPr>
              <a:t>artículos en revistas indexadas 3 últimos años</a:t>
            </a:r>
          </a:p>
          <a:p>
            <a:pPr marL="285750" indent="-285750"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s-ES" sz="1600" dirty="0">
                <a:latin typeface="Calibri" panose="020F0502020204030204" pitchFamily="34" charset="0"/>
              </a:rPr>
              <a:t>Ferrera D, Gómez-Esquer F, Peláez I, Barjola P, Fernandes-Magalhaes R, Carpio A, De Lahoz ME, Díaz-Gil G, Mercado F. </a:t>
            </a:r>
            <a:r>
              <a:rPr lang="es-ES" sz="1600" dirty="0" err="1">
                <a:latin typeface="Calibri" panose="020F0502020204030204" pitchFamily="34" charset="0"/>
              </a:rPr>
              <a:t>Effects</a:t>
            </a:r>
            <a:r>
              <a:rPr lang="es-ES" sz="1600" dirty="0">
                <a:latin typeface="Calibri" panose="020F0502020204030204" pitchFamily="34" charset="0"/>
              </a:rPr>
              <a:t> of COMT </a:t>
            </a:r>
            <a:r>
              <a:rPr lang="es-ES" sz="1600" dirty="0" err="1">
                <a:latin typeface="Calibri" panose="020F0502020204030204" pitchFamily="34" charset="0"/>
              </a:rPr>
              <a:t>Genotypes</a:t>
            </a:r>
            <a:r>
              <a:rPr lang="es-ES" sz="1600" dirty="0">
                <a:latin typeface="Calibri" panose="020F0502020204030204" pitchFamily="34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</a:rPr>
              <a:t>on</a:t>
            </a:r>
            <a:r>
              <a:rPr lang="es-ES" sz="1600" dirty="0">
                <a:latin typeface="Calibri" panose="020F0502020204030204" pitchFamily="34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</a:rPr>
              <a:t>Working</a:t>
            </a:r>
            <a:r>
              <a:rPr lang="es-ES" sz="1600" dirty="0">
                <a:latin typeface="Calibri" panose="020F0502020204030204" pitchFamily="34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</a:rPr>
              <a:t>Memory</a:t>
            </a:r>
            <a:r>
              <a:rPr lang="es-ES" sz="1600" dirty="0">
                <a:latin typeface="Calibri" panose="020F0502020204030204" pitchFamily="34" charset="0"/>
              </a:rPr>
              <a:t> Performance in </a:t>
            </a:r>
            <a:r>
              <a:rPr lang="es-ES" sz="1600" dirty="0" err="1">
                <a:latin typeface="Calibri" panose="020F0502020204030204" pitchFamily="34" charset="0"/>
              </a:rPr>
              <a:t>Fibromyalgia</a:t>
            </a:r>
            <a:r>
              <a:rPr lang="es-ES" sz="1600" dirty="0">
                <a:latin typeface="Calibri" panose="020F0502020204030204" pitchFamily="34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</a:rPr>
              <a:t>Patients</a:t>
            </a:r>
            <a:r>
              <a:rPr lang="es-ES" sz="1600" dirty="0">
                <a:latin typeface="Calibri" panose="020F0502020204030204" pitchFamily="34" charset="0"/>
              </a:rPr>
              <a:t>. J </a:t>
            </a:r>
            <a:r>
              <a:rPr lang="es-ES" sz="1600" dirty="0" err="1">
                <a:latin typeface="Calibri" panose="020F0502020204030204" pitchFamily="34" charset="0"/>
              </a:rPr>
              <a:t>Clin</a:t>
            </a:r>
            <a:r>
              <a:rPr lang="es-ES" sz="1600" dirty="0">
                <a:latin typeface="Calibri" panose="020F0502020204030204" pitchFamily="34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</a:rPr>
              <a:t>Med</a:t>
            </a:r>
            <a:r>
              <a:rPr lang="es-ES" sz="1600" dirty="0">
                <a:latin typeface="Calibri" panose="020F0502020204030204" pitchFamily="34" charset="0"/>
              </a:rPr>
              <a:t>. 2020 </a:t>
            </a:r>
            <a:r>
              <a:rPr lang="es-ES" sz="1600" dirty="0" err="1">
                <a:latin typeface="Calibri" panose="020F0502020204030204" pitchFamily="34" charset="0"/>
              </a:rPr>
              <a:t>Aug</a:t>
            </a:r>
            <a:r>
              <a:rPr lang="es-ES" sz="1600" dirty="0">
                <a:latin typeface="Calibri" panose="020F0502020204030204" pitchFamily="34" charset="0"/>
              </a:rPr>
              <a:t> 1;9(8):2479. </a:t>
            </a:r>
            <a:r>
              <a:rPr lang="es-ES" sz="1600" dirty="0" err="1">
                <a:latin typeface="Calibri" panose="020F0502020204030204" pitchFamily="34" charset="0"/>
              </a:rPr>
              <a:t>doi</a:t>
            </a:r>
            <a:r>
              <a:rPr lang="es-ES" sz="1600" dirty="0">
                <a:latin typeface="Calibri" panose="020F0502020204030204" pitchFamily="34" charset="0"/>
              </a:rPr>
              <a:t>: 10.3390/jcm9082479. PMID: 32752289; PMCID: PMC7464119.</a:t>
            </a:r>
          </a:p>
          <a:p>
            <a:pPr marL="285750" indent="-285750"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s-ES" sz="1600" dirty="0">
                <a:latin typeface="Calibri" panose="020F0502020204030204" pitchFamily="34" charset="0"/>
              </a:rPr>
              <a:t>Palomar-Gallego MA, Gómez-Esquer F, Gómez-Sánchez SM, Díaz-Gil G, </a:t>
            </a:r>
            <a:r>
              <a:rPr lang="es-ES" sz="1600" dirty="0" err="1">
                <a:latin typeface="Calibri" panose="020F0502020204030204" pitchFamily="34" charset="0"/>
              </a:rPr>
              <a:t>LinaresGarcía-Valdecasas</a:t>
            </a:r>
            <a:r>
              <a:rPr lang="es-ES" sz="1600" dirty="0">
                <a:latin typeface="Calibri" panose="020F0502020204030204" pitchFamily="34" charset="0"/>
              </a:rPr>
              <a:t> R. </a:t>
            </a:r>
            <a:r>
              <a:rPr lang="es-ES" sz="1600" dirty="0" err="1">
                <a:latin typeface="Calibri" panose="020F0502020204030204" pitchFamily="34" charset="0"/>
              </a:rPr>
              <a:t>Influence</a:t>
            </a:r>
            <a:r>
              <a:rPr lang="es-ES" sz="1600" dirty="0">
                <a:latin typeface="Calibri" panose="020F0502020204030204" pitchFamily="34" charset="0"/>
              </a:rPr>
              <a:t> of </a:t>
            </a:r>
            <a:r>
              <a:rPr lang="es-ES" sz="1600" dirty="0" err="1">
                <a:latin typeface="Calibri" panose="020F0502020204030204" pitchFamily="34" charset="0"/>
              </a:rPr>
              <a:t>the</a:t>
            </a:r>
            <a:r>
              <a:rPr lang="es-ES" sz="1600" dirty="0">
                <a:latin typeface="Calibri" panose="020F0502020204030204" pitchFamily="34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</a:rPr>
              <a:t>Topographic</a:t>
            </a:r>
            <a:r>
              <a:rPr lang="es-ES" sz="1600" dirty="0">
                <a:latin typeface="Calibri" panose="020F0502020204030204" pitchFamily="34" charset="0"/>
              </a:rPr>
              <a:t> Vascular </a:t>
            </a:r>
            <a:r>
              <a:rPr lang="es-ES" sz="1600" dirty="0" err="1">
                <a:latin typeface="Calibri" panose="020F0502020204030204" pitchFamily="34" charset="0"/>
              </a:rPr>
              <a:t>Distribution</a:t>
            </a:r>
            <a:r>
              <a:rPr lang="es-ES" sz="1600" dirty="0">
                <a:latin typeface="Calibri" panose="020F0502020204030204" pitchFamily="34" charset="0"/>
              </a:rPr>
              <a:t> of </a:t>
            </a:r>
            <a:r>
              <a:rPr lang="es-ES" sz="1600" dirty="0" err="1">
                <a:latin typeface="Calibri" panose="020F0502020204030204" pitchFamily="34" charset="0"/>
              </a:rPr>
              <a:t>the</a:t>
            </a:r>
            <a:r>
              <a:rPr lang="es-ES" sz="1600" dirty="0">
                <a:latin typeface="Calibri" panose="020F0502020204030204" pitchFamily="34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</a:rPr>
              <a:t>Face</a:t>
            </a:r>
            <a:r>
              <a:rPr lang="es-ES" sz="1600" dirty="0">
                <a:latin typeface="Calibri" panose="020F0502020204030204" pitchFamily="34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</a:rPr>
              <a:t>on</a:t>
            </a:r>
            <a:r>
              <a:rPr lang="es-ES" sz="1600" dirty="0">
                <a:latin typeface="Calibri" panose="020F0502020204030204" pitchFamily="34" charset="0"/>
              </a:rPr>
              <a:t> Dermal </a:t>
            </a:r>
            <a:r>
              <a:rPr lang="es-ES" sz="1600" dirty="0" err="1">
                <a:latin typeface="Calibri" panose="020F0502020204030204" pitchFamily="34" charset="0"/>
              </a:rPr>
              <a:t>Filler</a:t>
            </a:r>
            <a:r>
              <a:rPr lang="es-ES" sz="1600" dirty="0">
                <a:latin typeface="Calibri" panose="020F0502020204030204" pitchFamily="34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</a:rPr>
              <a:t>Accidents</a:t>
            </a:r>
            <a:r>
              <a:rPr lang="es-ES" sz="1600" dirty="0">
                <a:latin typeface="Calibri" panose="020F0502020204030204" pitchFamily="34" charset="0"/>
              </a:rPr>
              <a:t>. </a:t>
            </a:r>
            <a:r>
              <a:rPr lang="es-ES" sz="1600" dirty="0" err="1">
                <a:latin typeface="Calibri" panose="020F0502020204030204" pitchFamily="34" charset="0"/>
              </a:rPr>
              <a:t>Dermatology</a:t>
            </a:r>
            <a:r>
              <a:rPr lang="es-ES" sz="1600" dirty="0">
                <a:latin typeface="Calibri" panose="020F0502020204030204" pitchFamily="34" charset="0"/>
              </a:rPr>
              <a:t>. 2019;235(2):156-163.</a:t>
            </a:r>
          </a:p>
          <a:p>
            <a:pPr marL="285750" indent="-285750"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endParaRPr lang="es-ES" sz="1600" dirty="0">
              <a:latin typeface="Calibri" panose="020F0502020204030204" pitchFamily="34" charset="0"/>
            </a:endParaRPr>
          </a:p>
        </p:txBody>
      </p:sp>
      <p:sp>
        <p:nvSpPr>
          <p:cNvPr id="5" name="2 Subtítulo">
            <a:extLst>
              <a:ext uri="{FF2B5EF4-FFF2-40B4-BE49-F238E27FC236}">
                <a16:creationId xmlns:a16="http://schemas.microsoft.com/office/drawing/2014/main" id="{041F148D-E17A-42C8-A4F4-EF5EE2CE87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9532" y="25747"/>
            <a:ext cx="8568952" cy="576064"/>
          </a:xfrm>
        </p:spPr>
        <p:txBody>
          <a:bodyPr>
            <a:noAutofit/>
          </a:bodyPr>
          <a:lstStyle/>
          <a:p>
            <a:r>
              <a:rPr lang="es-ES" sz="1600" b="1" dirty="0">
                <a:solidFill>
                  <a:srgbClr val="C00000"/>
                </a:solidFill>
                <a:latin typeface="Calibri" panose="020F0502020204030204" pitchFamily="34" charset="0"/>
              </a:rPr>
              <a:t>GRUPO DE INVESTIGACIÓN DE BASES ANATÓMICAS, MOLECULARES Y DEL DESARROLLO HUMANO (GAMDES)</a:t>
            </a:r>
          </a:p>
        </p:txBody>
      </p:sp>
    </p:spTree>
    <p:extLst>
      <p:ext uri="{BB962C8B-B14F-4D97-AF65-F5344CB8AC3E}">
        <p14:creationId xmlns:p14="http://schemas.microsoft.com/office/powerpoint/2010/main" val="1021117068"/>
      </p:ext>
    </p:extLst>
  </p:cSld>
  <p:clrMapOvr>
    <a:masterClrMapping/>
  </p:clrMapOvr>
</p:sld>
</file>

<file path=ppt/theme/theme1.xml><?xml version="1.0" encoding="utf-8"?>
<a:theme xmlns:a="http://schemas.openxmlformats.org/drawingml/2006/main" name="Fondo URJC Powerpoint">
  <a:themeElements>
    <a:clrScheme name="Fondo URJC Powerpoin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Fondo URJC Powerpoi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ondo URJC Powerpoin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ondo URJC Powerpoin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ondo URJC Powerpoin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ondo URJC Powerpoin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ondo URJC Powerpoin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ondo URJC Powerpoin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ondo URJC Powerpoin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ondo URJC Powerpoin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ondo URJC Powerpoin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ondo URJC Powerpoin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ondo URJC Powerpoin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ondo URJC Powerpoin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93165CFA1781B940B54810E9194E93A7" ma:contentTypeVersion="13" ma:contentTypeDescription="Crear nuevo documento." ma:contentTypeScope="" ma:versionID="c68c07ec75dc23cd3dc5492db662fa9a">
  <xsd:schema xmlns:xsd="http://www.w3.org/2001/XMLSchema" xmlns:xs="http://www.w3.org/2001/XMLSchema" xmlns:p="http://schemas.microsoft.com/office/2006/metadata/properties" xmlns:ns3="5a267bc2-f981-40f6-a38c-a9971a7e9769" xmlns:ns4="435bf962-bf12-4551-af88-721782ecb5fb" targetNamespace="http://schemas.microsoft.com/office/2006/metadata/properties" ma:root="true" ma:fieldsID="232c3a428fe33f5f136e40e4365bda2d" ns3:_="" ns4:_="">
    <xsd:import namespace="5a267bc2-f981-40f6-a38c-a9971a7e9769"/>
    <xsd:import namespace="435bf962-bf12-4551-af88-721782ecb5f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267bc2-f981-40f6-a38c-a9971a7e976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5bf962-bf12-4551-af88-721782ecb5fb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Hash de la sugerencia para compartir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10F333F-9CF6-49AE-828A-7537B4BA4BB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372575C-0529-4988-943F-04F2C9CE5E70}">
  <ds:schemaRefs>
    <ds:schemaRef ds:uri="http://schemas.microsoft.com/office/infopath/2007/PartnerControl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http://schemas.microsoft.com/office/2006/metadata/properties"/>
    <ds:schemaRef ds:uri="5a267bc2-f981-40f6-a38c-a9971a7e9769"/>
    <ds:schemaRef ds:uri="435bf962-bf12-4551-af88-721782ecb5fb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A565445C-0E59-4707-B357-9D9909CDE79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a267bc2-f981-40f6-a38c-a9971a7e9769"/>
    <ds:schemaRef ds:uri="435bf962-bf12-4551-af88-721782ecb5f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7299</TotalTime>
  <Words>1154</Words>
  <Application>Microsoft Office PowerPoint</Application>
  <PresentationFormat>Presentación en pantalla (4:3)</PresentationFormat>
  <Paragraphs>55</Paragraphs>
  <Slides>3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Wingdings</vt:lpstr>
      <vt:lpstr>Fondo URJC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MODELOS ANIMALES DE DOLOR MUSCULAR</dc:title>
  <dc:creator>eva.sanchez</dc:creator>
  <cp:lastModifiedBy>Francisco Molina Rueda</cp:lastModifiedBy>
  <cp:revision>403</cp:revision>
  <cp:lastPrinted>2015-04-09T14:06:32Z</cp:lastPrinted>
  <dcterms:created xsi:type="dcterms:W3CDTF">2008-12-19T11:17:04Z</dcterms:created>
  <dcterms:modified xsi:type="dcterms:W3CDTF">2021-02-05T07:17:21Z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0x01010093165CFA1781B940B54810E9194E93A7</vt:lpwstr>
  </property>
</Properties>
</file>