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302" r:id="rId4"/>
    <p:sldId id="315" r:id="rId5"/>
    <p:sldId id="301" r:id="rId6"/>
    <p:sldId id="297" r:id="rId7"/>
    <p:sldId id="273" r:id="rId8"/>
    <p:sldId id="307" r:id="rId9"/>
    <p:sldId id="308" r:id="rId10"/>
    <p:sldId id="312" r:id="rId11"/>
    <p:sldId id="313" r:id="rId12"/>
    <p:sldId id="314" r:id="rId13"/>
    <p:sldId id="309" r:id="rId14"/>
    <p:sldId id="299" r:id="rId15"/>
    <p:sldId id="279" r:id="rId16"/>
    <p:sldId id="280" r:id="rId17"/>
    <p:sldId id="283" r:id="rId18"/>
    <p:sldId id="300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ortadas" id="{214994CE-AA70-4C1B-A140-7DF41EF8F9ED}">
          <p14:sldIdLst>
            <p14:sldId id="256"/>
            <p14:sldId id="266"/>
            <p14:sldId id="302"/>
            <p14:sldId id="315"/>
            <p14:sldId id="301"/>
            <p14:sldId id="297"/>
            <p14:sldId id="273"/>
            <p14:sldId id="307"/>
            <p14:sldId id="308"/>
            <p14:sldId id="312"/>
            <p14:sldId id="313"/>
            <p14:sldId id="314"/>
            <p14:sldId id="309"/>
            <p14:sldId id="299"/>
            <p14:sldId id="279"/>
            <p14:sldId id="280"/>
            <p14:sldId id="283"/>
            <p14:sldId id="300"/>
          </p14:sldIdLst>
        </p14:section>
        <p14:section name="Cierre" id="{4849C93D-8513-408C-AEEF-740FE44DE0B5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AFAF4"/>
    <a:srgbClr val="F6F6EA"/>
    <a:srgbClr val="F5F9D7"/>
    <a:srgbClr val="EADC58"/>
    <a:srgbClr val="FFBF09"/>
    <a:srgbClr val="F7F9E7"/>
    <a:srgbClr val="A47D00"/>
    <a:srgbClr val="0033CC"/>
    <a:srgbClr val="008A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73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48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054D0BAB-CB61-41AB-A5AE-9A981BE4C481}"/>
              </a:ext>
            </a:extLst>
          </p:cNvPr>
          <p:cNvSpPr/>
          <p:nvPr userDrawn="1"/>
        </p:nvSpPr>
        <p:spPr>
          <a:xfrm>
            <a:off x="0" y="0"/>
            <a:ext cx="24666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Marcador de posición de imagen 11">
            <a:extLst>
              <a:ext uri="{FF2B5EF4-FFF2-40B4-BE49-F238E27FC236}">
                <a16:creationId xmlns:a16="http://schemas.microsoft.com/office/drawing/2014/main" id="{3DD3CFC1-DCFB-4139-B6D8-AB083ACA628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125075" y="0"/>
            <a:ext cx="2066925" cy="6858000"/>
          </a:xfrm>
          <a:pattFill prst="dkUpDiag">
            <a:fgClr>
              <a:schemeClr val="accent5"/>
            </a:fgClr>
            <a:bgClr>
              <a:prstClr val="white"/>
            </a:bgClr>
          </a:pattFill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s-ES"/>
              <a:t>Haga clic en el icono para agregar una imagen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193194-EF66-43F8-90AF-7DBDE5776AA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20838" y="549275"/>
            <a:ext cx="4658264" cy="1141502"/>
          </a:xfrm>
        </p:spPr>
        <p:txBody>
          <a:bodyPr anchor="b">
            <a:noAutofit/>
          </a:bodyPr>
          <a:lstStyle>
            <a:lvl1pPr algn="l">
              <a:defRPr sz="4000"/>
            </a:lvl1pPr>
          </a:lstStyle>
          <a:p>
            <a:r>
              <a:rPr lang="en-US" dirty="0" err="1"/>
              <a:t>Título</a:t>
            </a:r>
            <a:r>
              <a:rPr lang="en-US" dirty="0"/>
              <a:t> </a:t>
            </a:r>
            <a:r>
              <a:rPr lang="en-US" dirty="0" err="1"/>
              <a:t>presentación</a:t>
            </a:r>
            <a:br>
              <a:rPr lang="en-US" dirty="0"/>
            </a:br>
            <a:r>
              <a:rPr lang="en-US" dirty="0"/>
              <a:t>2ª </a:t>
            </a:r>
            <a:r>
              <a:rPr lang="en-US" dirty="0" err="1"/>
              <a:t>línea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FB0B5A-AEEB-4475-A19E-BA45FD9D217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820838" y="1859707"/>
            <a:ext cx="4658264" cy="324000"/>
          </a:xfrm>
        </p:spPr>
        <p:txBody>
          <a:bodyPr anchor="ctr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Subtítulo</a:t>
            </a:r>
            <a:r>
              <a:rPr lang="en-US" dirty="0"/>
              <a:t> </a:t>
            </a:r>
            <a:r>
              <a:rPr lang="en-US" dirty="0" err="1"/>
              <a:t>presentación</a:t>
            </a:r>
            <a:endParaRPr lang="en-GB" dirty="0"/>
          </a:p>
        </p:txBody>
      </p:sp>
      <p:sp>
        <p:nvSpPr>
          <p:cNvPr id="14" name="Marcador de texto 13">
            <a:extLst>
              <a:ext uri="{FF2B5EF4-FFF2-40B4-BE49-F238E27FC236}">
                <a16:creationId xmlns:a16="http://schemas.microsoft.com/office/drawing/2014/main" id="{AE786B6A-5A8F-435A-8494-DC494CC862C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820988" y="2155825"/>
            <a:ext cx="4657725" cy="324000"/>
          </a:xfrm>
        </p:spPr>
        <p:txBody>
          <a:bodyPr vert="horz" lIns="0" tIns="45720" rIns="91440" bIns="45720" rtlCol="0" anchor="ctr">
            <a:noAutofit/>
          </a:bodyPr>
          <a:lstStyle>
            <a:lvl1pPr>
              <a:defRPr lang="es-ES" sz="1800" smtClean="0">
                <a:solidFill>
                  <a:schemeClr val="accent2"/>
                </a:solidFill>
              </a:defRPr>
            </a:lvl1pPr>
            <a:lvl2pPr>
              <a:defRPr lang="es-ES" sz="2000" smtClean="0"/>
            </a:lvl2pPr>
            <a:lvl3pPr>
              <a:defRPr lang="es-ES" sz="1800" smtClean="0"/>
            </a:lvl3pPr>
            <a:lvl4pPr>
              <a:defRPr lang="es-ES" sz="1600" smtClean="0"/>
            </a:lvl4pPr>
            <a:lvl5pPr>
              <a:defRPr lang="es-ES" sz="1600"/>
            </a:lvl5pPr>
          </a:lstStyle>
          <a:p>
            <a:pPr marL="0" lvl="0" indent="0">
              <a:buNone/>
            </a:pPr>
            <a:r>
              <a:rPr lang="es-ES" dirty="0"/>
              <a:t>Nombre profesor</a:t>
            </a:r>
          </a:p>
        </p:txBody>
      </p:sp>
      <p:pic>
        <p:nvPicPr>
          <p:cNvPr id="20" name="Gráfico 19">
            <a:extLst>
              <a:ext uri="{FF2B5EF4-FFF2-40B4-BE49-F238E27FC236}">
                <a16:creationId xmlns:a16="http://schemas.microsoft.com/office/drawing/2014/main" id="{E0238106-741A-4343-90E6-82C2CBE98C7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0488" y="336550"/>
            <a:ext cx="1760220" cy="666750"/>
          </a:xfrm>
          <a:prstGeom prst="rect">
            <a:avLst/>
          </a:prstGeom>
        </p:spPr>
      </p:pic>
      <p:sp>
        <p:nvSpPr>
          <p:cNvPr id="11" name="Marcador de texto 4">
            <a:extLst>
              <a:ext uri="{FF2B5EF4-FFF2-40B4-BE49-F238E27FC236}">
                <a16:creationId xmlns:a16="http://schemas.microsoft.com/office/drawing/2014/main" id="{5BB82789-11C4-4E51-8C7A-05F2C926033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0488" y="6263526"/>
            <a:ext cx="1688400" cy="370800"/>
          </a:xfrm>
          <a:noFill/>
        </p:spPr>
        <p:txBody>
          <a:bodyPr wrap="square" lIns="0" tIns="0" rIns="0" bIns="0" rtlCol="0" anchor="b">
            <a:spAutoFit/>
          </a:bodyPr>
          <a:lstStyle>
            <a:lvl1pPr>
              <a:defRPr lang="es-ES" sz="1200" smtClean="0">
                <a:solidFill>
                  <a:schemeClr val="accent2"/>
                </a:solidFill>
              </a:defRPr>
            </a:lvl1pPr>
            <a:lvl2pPr>
              <a:defRPr lang="es-ES" sz="1800" smtClean="0"/>
            </a:lvl2pPr>
            <a:lvl3pPr>
              <a:defRPr lang="es-ES" sz="1800" smtClean="0"/>
            </a:lvl3pPr>
            <a:lvl4pPr>
              <a:defRPr lang="es-ES" sz="1800" smtClean="0"/>
            </a:lvl4pPr>
            <a:lvl5pPr>
              <a:defRPr lang="es-ES" sz="1800"/>
            </a:lvl5pPr>
          </a:lstStyle>
          <a:p>
            <a:pPr lvl="0"/>
            <a:r>
              <a:rPr lang="es-ES" dirty="0"/>
              <a:t>Incluir Escuela o Facultad</a:t>
            </a:r>
          </a:p>
        </p:txBody>
      </p:sp>
    </p:spTree>
    <p:extLst>
      <p:ext uri="{BB962C8B-B14F-4D97-AF65-F5344CB8AC3E}">
        <p14:creationId xmlns:p14="http://schemas.microsoft.com/office/powerpoint/2010/main" val="2077224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4B35EEA6-763C-4C44-890C-4530FC7786E8}"/>
              </a:ext>
            </a:extLst>
          </p:cNvPr>
          <p:cNvSpPr/>
          <p:nvPr userDrawn="1"/>
        </p:nvSpPr>
        <p:spPr>
          <a:xfrm rot="5400000">
            <a:off x="5522492" y="-3055892"/>
            <a:ext cx="2762716" cy="8874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054D0BAB-CB61-41AB-A5AE-9A981BE4C481}"/>
              </a:ext>
            </a:extLst>
          </p:cNvPr>
          <p:cNvSpPr/>
          <p:nvPr userDrawn="1"/>
        </p:nvSpPr>
        <p:spPr>
          <a:xfrm>
            <a:off x="0" y="0"/>
            <a:ext cx="24666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Marcador de posición de imagen 11">
            <a:extLst>
              <a:ext uri="{FF2B5EF4-FFF2-40B4-BE49-F238E27FC236}">
                <a16:creationId xmlns:a16="http://schemas.microsoft.com/office/drawing/2014/main" id="{3DD3CFC1-DCFB-4139-B6D8-AB083ACA628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2766415"/>
            <a:ext cx="12191999" cy="4104000"/>
          </a:xfrm>
          <a:pattFill prst="dkUpDiag">
            <a:fgClr>
              <a:schemeClr val="accent5"/>
            </a:fgClr>
            <a:bgClr>
              <a:prstClr val="white"/>
            </a:bgClr>
          </a:pattFill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s-ES"/>
              <a:t>Haga clic en el icono para agregar una imagen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193194-EF66-43F8-90AF-7DBDE5776AA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20838" y="549275"/>
            <a:ext cx="4658264" cy="1141502"/>
          </a:xfrm>
        </p:spPr>
        <p:txBody>
          <a:bodyPr anchor="b">
            <a:noAutofit/>
          </a:bodyPr>
          <a:lstStyle>
            <a:lvl1pPr algn="l">
              <a:defRPr sz="4000"/>
            </a:lvl1pPr>
          </a:lstStyle>
          <a:p>
            <a:r>
              <a:rPr lang="en-US" dirty="0" err="1"/>
              <a:t>Título</a:t>
            </a:r>
            <a:r>
              <a:rPr lang="en-US" dirty="0"/>
              <a:t> </a:t>
            </a:r>
            <a:r>
              <a:rPr lang="en-US" dirty="0" err="1"/>
              <a:t>presentación</a:t>
            </a:r>
            <a:br>
              <a:rPr lang="en-US" dirty="0"/>
            </a:br>
            <a:r>
              <a:rPr lang="en-US" dirty="0"/>
              <a:t>2ª </a:t>
            </a:r>
            <a:r>
              <a:rPr lang="en-US" dirty="0" err="1"/>
              <a:t>línea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FB0B5A-AEEB-4475-A19E-BA45FD9D217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820838" y="1859707"/>
            <a:ext cx="4658264" cy="324000"/>
          </a:xfrm>
        </p:spPr>
        <p:txBody>
          <a:bodyPr anchor="ctr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Subtítulo</a:t>
            </a:r>
            <a:r>
              <a:rPr lang="en-US" dirty="0"/>
              <a:t> </a:t>
            </a:r>
            <a:r>
              <a:rPr lang="en-US" dirty="0" err="1"/>
              <a:t>presentación</a:t>
            </a:r>
            <a:endParaRPr lang="en-GB" dirty="0"/>
          </a:p>
        </p:txBody>
      </p:sp>
      <p:sp>
        <p:nvSpPr>
          <p:cNvPr id="14" name="Marcador de texto 13">
            <a:extLst>
              <a:ext uri="{FF2B5EF4-FFF2-40B4-BE49-F238E27FC236}">
                <a16:creationId xmlns:a16="http://schemas.microsoft.com/office/drawing/2014/main" id="{AE786B6A-5A8F-435A-8494-DC494CC862C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820988" y="2155825"/>
            <a:ext cx="4657725" cy="324000"/>
          </a:xfrm>
        </p:spPr>
        <p:txBody>
          <a:bodyPr vert="horz" lIns="0" tIns="45720" rIns="91440" bIns="45720" rtlCol="0" anchor="ctr">
            <a:noAutofit/>
          </a:bodyPr>
          <a:lstStyle>
            <a:lvl1pPr>
              <a:buNone/>
              <a:defRPr lang="es-ES" sz="1800" smtClean="0">
                <a:solidFill>
                  <a:schemeClr val="bg1"/>
                </a:solidFill>
              </a:defRPr>
            </a:lvl1pPr>
            <a:lvl2pPr>
              <a:defRPr lang="es-ES" sz="2000" smtClean="0"/>
            </a:lvl2pPr>
            <a:lvl3pPr>
              <a:defRPr lang="es-ES" sz="1800" smtClean="0"/>
            </a:lvl3pPr>
            <a:lvl4pPr>
              <a:defRPr lang="es-ES" sz="1600" smtClean="0"/>
            </a:lvl4pPr>
            <a:lvl5pPr>
              <a:defRPr lang="es-ES" sz="1600"/>
            </a:lvl5pPr>
          </a:lstStyle>
          <a:p>
            <a:pPr marL="228600" lvl="0" indent="-228600"/>
            <a:r>
              <a:rPr lang="es-ES" dirty="0"/>
              <a:t>Nombre profesor</a:t>
            </a:r>
          </a:p>
        </p:txBody>
      </p:sp>
      <p:pic>
        <p:nvPicPr>
          <p:cNvPr id="20" name="Gráfico 19">
            <a:extLst>
              <a:ext uri="{FF2B5EF4-FFF2-40B4-BE49-F238E27FC236}">
                <a16:creationId xmlns:a16="http://schemas.microsoft.com/office/drawing/2014/main" id="{E0238106-741A-4343-90E6-82C2CBE98C7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0488" y="336550"/>
            <a:ext cx="1760220" cy="666750"/>
          </a:xfrm>
          <a:prstGeom prst="rect">
            <a:avLst/>
          </a:prstGeom>
        </p:spPr>
      </p:pic>
      <p:sp>
        <p:nvSpPr>
          <p:cNvPr id="13" name="Marcador de texto 4">
            <a:extLst>
              <a:ext uri="{FF2B5EF4-FFF2-40B4-BE49-F238E27FC236}">
                <a16:creationId xmlns:a16="http://schemas.microsoft.com/office/drawing/2014/main" id="{37F9EF86-11D1-4A0E-BC64-2CCE6CDCA07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0488" y="2110493"/>
            <a:ext cx="1688400" cy="370800"/>
          </a:xfrm>
          <a:noFill/>
        </p:spPr>
        <p:txBody>
          <a:bodyPr wrap="square" lIns="0" tIns="0" rIns="0" bIns="0" rtlCol="0" anchor="b">
            <a:spAutoFit/>
          </a:bodyPr>
          <a:lstStyle>
            <a:lvl1pPr>
              <a:defRPr lang="es-ES" sz="1200" smtClean="0">
                <a:solidFill>
                  <a:schemeClr val="accent2"/>
                </a:solidFill>
              </a:defRPr>
            </a:lvl1pPr>
            <a:lvl2pPr>
              <a:defRPr lang="es-ES" sz="1800" smtClean="0"/>
            </a:lvl2pPr>
            <a:lvl3pPr>
              <a:defRPr lang="es-ES" sz="1800" smtClean="0"/>
            </a:lvl3pPr>
            <a:lvl4pPr>
              <a:defRPr lang="es-ES" sz="1800" smtClean="0"/>
            </a:lvl4pPr>
            <a:lvl5pPr>
              <a:defRPr lang="es-ES" sz="1800"/>
            </a:lvl5pPr>
          </a:lstStyle>
          <a:p>
            <a:pPr lvl="0"/>
            <a:r>
              <a:rPr lang="es-ES" dirty="0"/>
              <a:t>Incluir Escuela o Facultad</a:t>
            </a:r>
          </a:p>
        </p:txBody>
      </p:sp>
    </p:spTree>
    <p:extLst>
      <p:ext uri="{BB962C8B-B14F-4D97-AF65-F5344CB8AC3E}">
        <p14:creationId xmlns:p14="http://schemas.microsoft.com/office/powerpoint/2010/main" val="2076839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-3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93194-EF66-43F8-90AF-7DBDE5776AA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20838" y="549275"/>
            <a:ext cx="4658264" cy="1141502"/>
          </a:xfrm>
        </p:spPr>
        <p:txBody>
          <a:bodyPr anchor="b">
            <a:noAutofit/>
          </a:bodyPr>
          <a:lstStyle>
            <a:lvl1pPr algn="l">
              <a:defRPr sz="4000"/>
            </a:lvl1pPr>
          </a:lstStyle>
          <a:p>
            <a:r>
              <a:rPr lang="en-US" dirty="0" err="1"/>
              <a:t>Título</a:t>
            </a:r>
            <a:r>
              <a:rPr lang="en-US" dirty="0"/>
              <a:t> </a:t>
            </a:r>
            <a:r>
              <a:rPr lang="en-US" dirty="0" err="1"/>
              <a:t>presentación</a:t>
            </a:r>
            <a:br>
              <a:rPr lang="en-US" dirty="0"/>
            </a:br>
            <a:r>
              <a:rPr lang="en-US" dirty="0"/>
              <a:t>2ª </a:t>
            </a:r>
            <a:r>
              <a:rPr lang="en-US" dirty="0" err="1"/>
              <a:t>línea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FB0B5A-AEEB-4475-A19E-BA45FD9D217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820838" y="1859707"/>
            <a:ext cx="4658264" cy="324000"/>
          </a:xfrm>
        </p:spPr>
        <p:txBody>
          <a:bodyPr anchor="ctr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Subtítulo</a:t>
            </a:r>
            <a:r>
              <a:rPr lang="en-US" dirty="0"/>
              <a:t> </a:t>
            </a:r>
            <a:r>
              <a:rPr lang="en-US" dirty="0" err="1"/>
              <a:t>presentación</a:t>
            </a:r>
            <a:endParaRPr lang="en-GB" dirty="0"/>
          </a:p>
        </p:txBody>
      </p:sp>
      <p:sp>
        <p:nvSpPr>
          <p:cNvPr id="14" name="Marcador de texto 13">
            <a:extLst>
              <a:ext uri="{FF2B5EF4-FFF2-40B4-BE49-F238E27FC236}">
                <a16:creationId xmlns:a16="http://schemas.microsoft.com/office/drawing/2014/main" id="{AE786B6A-5A8F-435A-8494-DC494CC862C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820988" y="2155825"/>
            <a:ext cx="4657725" cy="324000"/>
          </a:xfrm>
        </p:spPr>
        <p:txBody>
          <a:bodyPr vert="horz" lIns="0" tIns="45720" rIns="91440" bIns="45720" rtlCol="0" anchor="ctr">
            <a:noAutofit/>
          </a:bodyPr>
          <a:lstStyle>
            <a:lvl1pPr>
              <a:buNone/>
              <a:defRPr lang="es-ES" sz="1800" smtClean="0">
                <a:solidFill>
                  <a:schemeClr val="accent2"/>
                </a:solidFill>
              </a:defRPr>
            </a:lvl1pPr>
            <a:lvl2pPr>
              <a:defRPr lang="es-ES" sz="2000" smtClean="0"/>
            </a:lvl2pPr>
            <a:lvl3pPr>
              <a:defRPr lang="es-ES" sz="1800" smtClean="0"/>
            </a:lvl3pPr>
            <a:lvl4pPr>
              <a:defRPr lang="es-ES" sz="1600" smtClean="0"/>
            </a:lvl4pPr>
            <a:lvl5pPr>
              <a:defRPr lang="es-ES" sz="1600"/>
            </a:lvl5pPr>
          </a:lstStyle>
          <a:p>
            <a:pPr marL="228600" lvl="0" indent="-228600"/>
            <a:r>
              <a:rPr lang="es-ES" dirty="0"/>
              <a:t>Nombre profesor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054D0BAB-CB61-41AB-A5AE-9A981BE4C481}"/>
              </a:ext>
            </a:extLst>
          </p:cNvPr>
          <p:cNvSpPr/>
          <p:nvPr userDrawn="1"/>
        </p:nvSpPr>
        <p:spPr>
          <a:xfrm>
            <a:off x="0" y="0"/>
            <a:ext cx="24666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24429082-4295-45FF-823F-22B51F167CD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0488" y="336550"/>
            <a:ext cx="1758240" cy="666000"/>
          </a:xfrm>
          <a:prstGeom prst="rect">
            <a:avLst/>
          </a:prstGeom>
        </p:spPr>
      </p:pic>
      <p:sp>
        <p:nvSpPr>
          <p:cNvPr id="12" name="Marcador de posición de imagen 11">
            <a:extLst>
              <a:ext uri="{FF2B5EF4-FFF2-40B4-BE49-F238E27FC236}">
                <a16:creationId xmlns:a16="http://schemas.microsoft.com/office/drawing/2014/main" id="{3DD3CFC1-DCFB-4139-B6D8-AB083ACA628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125075" y="0"/>
            <a:ext cx="2066925" cy="6858000"/>
          </a:xfrm>
          <a:pattFill prst="dkUpDiag">
            <a:fgClr>
              <a:schemeClr val="accent5"/>
            </a:fgClr>
            <a:bgClr>
              <a:prstClr val="white"/>
            </a:bgClr>
          </a:pattFill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s-ES"/>
              <a:t>Haga clic en el icono para agregar una imagen</a:t>
            </a:r>
          </a:p>
        </p:txBody>
      </p:sp>
      <p:sp>
        <p:nvSpPr>
          <p:cNvPr id="9" name="Marcador de texto 4">
            <a:extLst>
              <a:ext uri="{FF2B5EF4-FFF2-40B4-BE49-F238E27FC236}">
                <a16:creationId xmlns:a16="http://schemas.microsoft.com/office/drawing/2014/main" id="{A2BF2215-90BC-448C-8958-CA365B8855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0488" y="6263526"/>
            <a:ext cx="1688400" cy="370800"/>
          </a:xfrm>
          <a:noFill/>
        </p:spPr>
        <p:txBody>
          <a:bodyPr wrap="square" lIns="0" tIns="0" rIns="0" bIns="0" rtlCol="0" anchor="b">
            <a:spAutoFit/>
          </a:bodyPr>
          <a:lstStyle>
            <a:lvl1pPr>
              <a:defRPr lang="es-ES" sz="1200" smtClean="0">
                <a:solidFill>
                  <a:schemeClr val="accent2"/>
                </a:solidFill>
              </a:defRPr>
            </a:lvl1pPr>
            <a:lvl2pPr>
              <a:defRPr lang="es-ES" sz="1800" smtClean="0"/>
            </a:lvl2pPr>
            <a:lvl3pPr>
              <a:defRPr lang="es-ES" sz="1800" smtClean="0"/>
            </a:lvl3pPr>
            <a:lvl4pPr>
              <a:defRPr lang="es-ES" sz="1800" smtClean="0"/>
            </a:lvl4pPr>
            <a:lvl5pPr>
              <a:defRPr lang="es-ES" sz="1800"/>
            </a:lvl5pPr>
          </a:lstStyle>
          <a:p>
            <a:pPr lvl="0"/>
            <a:r>
              <a:rPr lang="es-ES" dirty="0"/>
              <a:t>Incluir Escuela o Facultad</a:t>
            </a:r>
          </a:p>
        </p:txBody>
      </p:sp>
    </p:spTree>
    <p:extLst>
      <p:ext uri="{BB962C8B-B14F-4D97-AF65-F5344CB8AC3E}">
        <p14:creationId xmlns:p14="http://schemas.microsoft.com/office/powerpoint/2010/main" val="2801222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-4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054D0BAB-CB61-41AB-A5AE-9A981BE4C481}"/>
              </a:ext>
            </a:extLst>
          </p:cNvPr>
          <p:cNvSpPr/>
          <p:nvPr userDrawn="1"/>
        </p:nvSpPr>
        <p:spPr>
          <a:xfrm>
            <a:off x="0" y="0"/>
            <a:ext cx="24666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4B35EEA6-763C-4C44-890C-4530FC7786E8}"/>
              </a:ext>
            </a:extLst>
          </p:cNvPr>
          <p:cNvSpPr/>
          <p:nvPr userDrawn="1"/>
        </p:nvSpPr>
        <p:spPr>
          <a:xfrm rot="5400000">
            <a:off x="5522492" y="-3055892"/>
            <a:ext cx="2762716" cy="8874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193194-EF66-43F8-90AF-7DBDE5776AA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20838" y="549275"/>
            <a:ext cx="4658264" cy="1141502"/>
          </a:xfrm>
        </p:spPr>
        <p:txBody>
          <a:bodyPr anchor="b">
            <a:no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Título</a:t>
            </a:r>
            <a:r>
              <a:rPr lang="en-US" dirty="0"/>
              <a:t> </a:t>
            </a:r>
            <a:r>
              <a:rPr lang="en-US" dirty="0" err="1"/>
              <a:t>presentación</a:t>
            </a:r>
            <a:br>
              <a:rPr lang="en-US" dirty="0"/>
            </a:br>
            <a:r>
              <a:rPr lang="en-US" dirty="0"/>
              <a:t>2ª </a:t>
            </a:r>
            <a:r>
              <a:rPr lang="en-US" dirty="0" err="1"/>
              <a:t>línea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FB0B5A-AEEB-4475-A19E-BA45FD9D217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820838" y="1859707"/>
            <a:ext cx="4658264" cy="324000"/>
          </a:xfrm>
        </p:spPr>
        <p:txBody>
          <a:bodyPr anchor="ctr"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Subtítulo</a:t>
            </a:r>
            <a:r>
              <a:rPr lang="en-US" dirty="0"/>
              <a:t> </a:t>
            </a:r>
            <a:r>
              <a:rPr lang="en-US" dirty="0" err="1"/>
              <a:t>presentación</a:t>
            </a:r>
            <a:endParaRPr lang="en-GB" dirty="0"/>
          </a:p>
        </p:txBody>
      </p:sp>
      <p:sp>
        <p:nvSpPr>
          <p:cNvPr id="14" name="Marcador de texto 13">
            <a:extLst>
              <a:ext uri="{FF2B5EF4-FFF2-40B4-BE49-F238E27FC236}">
                <a16:creationId xmlns:a16="http://schemas.microsoft.com/office/drawing/2014/main" id="{AE786B6A-5A8F-435A-8494-DC494CC862C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820988" y="2155825"/>
            <a:ext cx="4657725" cy="324000"/>
          </a:xfrm>
        </p:spPr>
        <p:txBody>
          <a:bodyPr vert="horz" lIns="0" tIns="45720" rIns="91440" bIns="45720" rtlCol="0" anchor="ctr">
            <a:noAutofit/>
          </a:bodyPr>
          <a:lstStyle>
            <a:lvl1pPr>
              <a:buNone/>
              <a:defRPr lang="es-ES" sz="1800" smtClean="0">
                <a:solidFill>
                  <a:schemeClr val="accent2"/>
                </a:solidFill>
              </a:defRPr>
            </a:lvl1pPr>
            <a:lvl2pPr>
              <a:defRPr lang="es-ES" sz="2000" smtClean="0"/>
            </a:lvl2pPr>
            <a:lvl3pPr>
              <a:defRPr lang="es-ES" sz="1800" smtClean="0"/>
            </a:lvl3pPr>
            <a:lvl4pPr>
              <a:defRPr lang="es-ES" sz="1600" smtClean="0"/>
            </a:lvl4pPr>
            <a:lvl5pPr>
              <a:defRPr lang="es-ES" sz="1600"/>
            </a:lvl5pPr>
          </a:lstStyle>
          <a:p>
            <a:pPr marL="228600" lvl="0" indent="-228600"/>
            <a:r>
              <a:rPr lang="es-ES" dirty="0"/>
              <a:t>Nombre profesor</a:t>
            </a:r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A50432BD-C415-444B-87D5-15422461AB9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0488" y="336550"/>
            <a:ext cx="1758240" cy="666000"/>
          </a:xfrm>
          <a:prstGeom prst="rect">
            <a:avLst/>
          </a:prstGeom>
        </p:spPr>
      </p:pic>
      <p:sp>
        <p:nvSpPr>
          <p:cNvPr id="13" name="Marcador de posición de imagen 11">
            <a:extLst>
              <a:ext uri="{FF2B5EF4-FFF2-40B4-BE49-F238E27FC236}">
                <a16:creationId xmlns:a16="http://schemas.microsoft.com/office/drawing/2014/main" id="{32FBFA23-2989-401A-BD54-022372E1A63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2766415"/>
            <a:ext cx="12191999" cy="4104000"/>
          </a:xfrm>
          <a:pattFill prst="dkUpDiag">
            <a:fgClr>
              <a:schemeClr val="accent5"/>
            </a:fgClr>
            <a:bgClr>
              <a:prstClr val="white"/>
            </a:bgClr>
          </a:pattFill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s-ES"/>
              <a:t>Haga clic en el icono para agregar una imagen</a:t>
            </a:r>
            <a:endParaRPr lang="es-ES" dirty="0"/>
          </a:p>
        </p:txBody>
      </p:sp>
      <p:sp>
        <p:nvSpPr>
          <p:cNvPr id="11" name="Marcador de texto 4">
            <a:extLst>
              <a:ext uri="{FF2B5EF4-FFF2-40B4-BE49-F238E27FC236}">
                <a16:creationId xmlns:a16="http://schemas.microsoft.com/office/drawing/2014/main" id="{1F950E50-9D14-4F20-BE79-A8443DAED36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0488" y="2110493"/>
            <a:ext cx="1688400" cy="370800"/>
          </a:xfrm>
          <a:noFill/>
        </p:spPr>
        <p:txBody>
          <a:bodyPr wrap="square" lIns="0" tIns="0" rIns="0" bIns="0" rtlCol="0" anchor="b">
            <a:spAutoFit/>
          </a:bodyPr>
          <a:lstStyle>
            <a:lvl1pPr>
              <a:defRPr lang="es-ES" sz="1200" smtClean="0">
                <a:solidFill>
                  <a:schemeClr val="accent2"/>
                </a:solidFill>
              </a:defRPr>
            </a:lvl1pPr>
            <a:lvl2pPr>
              <a:defRPr lang="es-ES" sz="1800" smtClean="0"/>
            </a:lvl2pPr>
            <a:lvl3pPr>
              <a:defRPr lang="es-ES" sz="1800" smtClean="0"/>
            </a:lvl3pPr>
            <a:lvl4pPr>
              <a:defRPr lang="es-ES" sz="1800" smtClean="0"/>
            </a:lvl4pPr>
            <a:lvl5pPr>
              <a:defRPr lang="es-ES" sz="1800"/>
            </a:lvl5pPr>
          </a:lstStyle>
          <a:p>
            <a:pPr lvl="0"/>
            <a:r>
              <a:rPr lang="es-ES" dirty="0"/>
              <a:t>Incluir Escuela o Facultad</a:t>
            </a:r>
          </a:p>
        </p:txBody>
      </p:sp>
    </p:spTree>
    <p:extLst>
      <p:ext uri="{BB962C8B-B14F-4D97-AF65-F5344CB8AC3E}">
        <p14:creationId xmlns:p14="http://schemas.microsoft.com/office/powerpoint/2010/main" val="3442093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p + imagen derech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Marcador de posición de imagen 12">
            <a:extLst>
              <a:ext uri="{FF2B5EF4-FFF2-40B4-BE49-F238E27FC236}">
                <a16:creationId xmlns:a16="http://schemas.microsoft.com/office/drawing/2014/main" id="{23E6B45C-1B52-4ADE-ACA8-6CF862CB8BF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669213" y="0"/>
            <a:ext cx="4570412" cy="6858000"/>
          </a:xfrm>
          <a:pattFill prst="dkUpDiag">
            <a:fgClr>
              <a:schemeClr val="accent5"/>
            </a:fgClr>
            <a:bgClr>
              <a:prstClr val="white"/>
            </a:bgClr>
          </a:pattFill>
        </p:spPr>
        <p:txBody>
          <a:bodyPr vert="horz" lIns="0" tIns="45720" rIns="91440" bIns="45720" rtlCol="0" anchor="ctr">
            <a:normAutofit/>
          </a:bodyPr>
          <a:lstStyle>
            <a:lvl1pPr>
              <a:defRPr lang="es-ES"/>
            </a:lvl1pPr>
          </a:lstStyle>
          <a:p>
            <a:pPr lvl="0" algn="ctr">
              <a:buNone/>
            </a:pPr>
            <a:r>
              <a:rPr lang="es-ES"/>
              <a:t>Haga clic en el icono para agregar una imagen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891D73-7CC1-449B-8580-6365B13DF7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22401" y="558801"/>
            <a:ext cx="5521864" cy="615950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 dirty="0"/>
              <a:t>Titular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9A6AB8-4B24-4136-B712-7F02DDE43C9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422400" y="2078965"/>
            <a:ext cx="5521864" cy="370073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D9173914-2BDD-459A-804C-C520E852F28E}"/>
              </a:ext>
            </a:extLst>
          </p:cNvPr>
          <p:cNvSpPr/>
          <p:nvPr userDrawn="1"/>
        </p:nvSpPr>
        <p:spPr>
          <a:xfrm>
            <a:off x="0" y="0"/>
            <a:ext cx="9906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3EDB27E3-41D0-4C7B-B3CE-804947137516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1422399" y="1176788"/>
            <a:ext cx="5521863" cy="361725"/>
          </a:xfrm>
        </p:spPr>
        <p:txBody>
          <a:bodyPr anchor="t">
            <a:noAutofit/>
          </a:bodyPr>
          <a:lstStyle>
            <a:lvl1pPr marL="0" indent="0" algn="l">
              <a:buNone/>
              <a:defRPr sz="28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Subtítulo</a:t>
            </a:r>
            <a:endParaRPr lang="en-GB" dirty="0"/>
          </a:p>
        </p:txBody>
      </p:sp>
      <p:sp>
        <p:nvSpPr>
          <p:cNvPr id="15" name="Marcador de texto 14">
            <a:extLst>
              <a:ext uri="{FF2B5EF4-FFF2-40B4-BE49-F238E27FC236}">
                <a16:creationId xmlns:a16="http://schemas.microsoft.com/office/drawing/2014/main" id="{D4AC8480-B2FD-4221-832E-B399D95EDE7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69213" y="6130925"/>
            <a:ext cx="4570412" cy="727075"/>
          </a:xfrm>
          <a:solidFill>
            <a:schemeClr val="accent2"/>
          </a:solidFill>
        </p:spPr>
        <p:txBody>
          <a:bodyPr anchor="ctr">
            <a:normAutofit/>
          </a:bodyPr>
          <a:lstStyle>
            <a:lvl1pPr marL="228600" indent="-50800" algn="l">
              <a:buNone/>
              <a:defRPr sz="1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s-ES" dirty="0"/>
              <a:t>Créditos foto</a:t>
            </a:r>
          </a:p>
        </p:txBody>
      </p:sp>
      <p:pic>
        <p:nvPicPr>
          <p:cNvPr id="22" name="Gráfico 21">
            <a:extLst>
              <a:ext uri="{FF2B5EF4-FFF2-40B4-BE49-F238E27FC236}">
                <a16:creationId xmlns:a16="http://schemas.microsoft.com/office/drawing/2014/main" id="{E4100FA3-45D5-4269-909C-7B9799B989EC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9084"/>
          <a:stretch/>
        </p:blipFill>
        <p:spPr>
          <a:xfrm>
            <a:off x="340488" y="336550"/>
            <a:ext cx="368172" cy="666750"/>
          </a:xfrm>
          <a:prstGeom prst="rect">
            <a:avLst/>
          </a:prstGeom>
        </p:spPr>
      </p:pic>
      <p:sp>
        <p:nvSpPr>
          <p:cNvPr id="12" name="Marcador de texto 4">
            <a:extLst>
              <a:ext uri="{FF2B5EF4-FFF2-40B4-BE49-F238E27FC236}">
                <a16:creationId xmlns:a16="http://schemas.microsoft.com/office/drawing/2014/main" id="{87AE1E16-2B96-4F7B-BFB0-FAE2642917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22400" y="6408077"/>
            <a:ext cx="5521862" cy="184666"/>
          </a:xfrm>
          <a:noFill/>
        </p:spPr>
        <p:txBody>
          <a:bodyPr wrap="square" lIns="0" tIns="0" rIns="0" bIns="0" rtlCol="0" anchor="b">
            <a:spAutoFit/>
          </a:bodyPr>
          <a:lstStyle>
            <a:lvl1pPr>
              <a:defRPr lang="es-ES" sz="1200" smtClean="0">
                <a:solidFill>
                  <a:schemeClr val="accent2"/>
                </a:solidFill>
              </a:defRPr>
            </a:lvl1pPr>
            <a:lvl2pPr>
              <a:defRPr lang="es-ES" sz="1800" smtClean="0"/>
            </a:lvl2pPr>
            <a:lvl3pPr>
              <a:defRPr lang="es-ES" sz="1800" smtClean="0"/>
            </a:lvl3pPr>
            <a:lvl4pPr>
              <a:defRPr lang="es-ES" sz="1800" smtClean="0"/>
            </a:lvl4pPr>
            <a:lvl5pPr>
              <a:defRPr lang="es-ES" sz="1800"/>
            </a:lvl5pPr>
          </a:lstStyle>
          <a:p>
            <a:pPr lvl="0"/>
            <a:r>
              <a:rPr lang="es-ES" dirty="0"/>
              <a:t>Incluir Escuela o Facultad</a:t>
            </a:r>
          </a:p>
        </p:txBody>
      </p:sp>
    </p:spTree>
    <p:extLst>
      <p:ext uri="{BB962C8B-B14F-4D97-AF65-F5344CB8AC3E}">
        <p14:creationId xmlns:p14="http://schemas.microsoft.com/office/powerpoint/2010/main" val="17667504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p + imagen iz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Marcador de posición de imagen 12">
            <a:extLst>
              <a:ext uri="{FF2B5EF4-FFF2-40B4-BE49-F238E27FC236}">
                <a16:creationId xmlns:a16="http://schemas.microsoft.com/office/drawing/2014/main" id="{23E6B45C-1B52-4ADE-ACA8-6CF862CB8BF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00034" y="0"/>
            <a:ext cx="4570412" cy="6858000"/>
          </a:xfrm>
          <a:pattFill prst="dkUpDiag">
            <a:fgClr>
              <a:schemeClr val="accent5"/>
            </a:fgClr>
            <a:bgClr>
              <a:prstClr val="white"/>
            </a:bgClr>
          </a:pattFill>
        </p:spPr>
        <p:txBody>
          <a:bodyPr vert="horz" lIns="0" tIns="45720" rIns="91440" bIns="45720" rtlCol="0" anchor="ctr">
            <a:normAutofit/>
          </a:bodyPr>
          <a:lstStyle>
            <a:lvl1pPr>
              <a:defRPr lang="es-ES"/>
            </a:lvl1pPr>
          </a:lstStyle>
          <a:p>
            <a:pPr lvl="0" algn="ctr">
              <a:buNone/>
            </a:pPr>
            <a:r>
              <a:rPr lang="es-ES"/>
              <a:t>Haga clic en el icono para agregar una imagen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D9173914-2BDD-459A-804C-C520E852F28E}"/>
              </a:ext>
            </a:extLst>
          </p:cNvPr>
          <p:cNvSpPr/>
          <p:nvPr userDrawn="1"/>
        </p:nvSpPr>
        <p:spPr>
          <a:xfrm>
            <a:off x="0" y="0"/>
            <a:ext cx="9906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Marcador de texto 14">
            <a:extLst>
              <a:ext uri="{FF2B5EF4-FFF2-40B4-BE49-F238E27FC236}">
                <a16:creationId xmlns:a16="http://schemas.microsoft.com/office/drawing/2014/main" id="{D4AC8480-B2FD-4221-832E-B399D95EDE7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00034" y="6130925"/>
            <a:ext cx="4570412" cy="727075"/>
          </a:xfrm>
          <a:solidFill>
            <a:schemeClr val="accent2"/>
          </a:solidFill>
        </p:spPr>
        <p:txBody>
          <a:bodyPr anchor="ctr">
            <a:normAutofit/>
          </a:bodyPr>
          <a:lstStyle>
            <a:lvl1pPr marL="228600" indent="-50800" algn="l">
              <a:buNone/>
              <a:defRPr sz="1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s-ES" dirty="0"/>
              <a:t>Créditos foto</a:t>
            </a:r>
          </a:p>
        </p:txBody>
      </p:sp>
      <p:pic>
        <p:nvPicPr>
          <p:cNvPr id="22" name="Gráfico 21">
            <a:extLst>
              <a:ext uri="{FF2B5EF4-FFF2-40B4-BE49-F238E27FC236}">
                <a16:creationId xmlns:a16="http://schemas.microsoft.com/office/drawing/2014/main" id="{E4100FA3-45D5-4269-909C-7B9799B989EC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9084"/>
          <a:stretch/>
        </p:blipFill>
        <p:spPr>
          <a:xfrm>
            <a:off x="340488" y="336550"/>
            <a:ext cx="368172" cy="6667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0891D73-7CC1-449B-8580-6365B13DF7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61531" y="558801"/>
            <a:ext cx="5521864" cy="615950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 dirty="0"/>
              <a:t>Titular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9A6AB8-4B24-4136-B712-7F02DDE43C9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61530" y="2078965"/>
            <a:ext cx="5521864" cy="370073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3EDB27E3-41D0-4C7B-B3CE-804947137516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6061529" y="1176788"/>
            <a:ext cx="5521863" cy="361725"/>
          </a:xfrm>
        </p:spPr>
        <p:txBody>
          <a:bodyPr anchor="t">
            <a:noAutofit/>
          </a:bodyPr>
          <a:lstStyle>
            <a:lvl1pPr marL="0" indent="0" algn="l">
              <a:buNone/>
              <a:defRPr sz="28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Subtítulo</a:t>
            </a:r>
            <a:endParaRPr lang="en-GB" dirty="0"/>
          </a:p>
        </p:txBody>
      </p:sp>
      <p:sp>
        <p:nvSpPr>
          <p:cNvPr id="14" name="Marcador de texto 4">
            <a:extLst>
              <a:ext uri="{FF2B5EF4-FFF2-40B4-BE49-F238E27FC236}">
                <a16:creationId xmlns:a16="http://schemas.microsoft.com/office/drawing/2014/main" id="{6C8BBA2A-CB60-444D-8617-04218B08D25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61528" y="6408077"/>
            <a:ext cx="5521862" cy="184666"/>
          </a:xfrm>
          <a:noFill/>
        </p:spPr>
        <p:txBody>
          <a:bodyPr wrap="square" lIns="0" tIns="0" rIns="0" bIns="0" rtlCol="0" anchor="b">
            <a:spAutoFit/>
          </a:bodyPr>
          <a:lstStyle>
            <a:lvl1pPr>
              <a:defRPr lang="es-ES" sz="1200" smtClean="0">
                <a:solidFill>
                  <a:schemeClr val="accent2"/>
                </a:solidFill>
              </a:defRPr>
            </a:lvl1pPr>
            <a:lvl2pPr>
              <a:defRPr lang="es-ES" sz="1800" smtClean="0"/>
            </a:lvl2pPr>
            <a:lvl3pPr>
              <a:defRPr lang="es-ES" sz="1800" smtClean="0"/>
            </a:lvl3pPr>
            <a:lvl4pPr>
              <a:defRPr lang="es-ES" sz="1800" smtClean="0"/>
            </a:lvl4pPr>
            <a:lvl5pPr>
              <a:defRPr lang="es-ES" sz="1800"/>
            </a:lvl5pPr>
          </a:lstStyle>
          <a:p>
            <a:pPr lvl="0"/>
            <a:r>
              <a:rPr lang="es-ES" dirty="0"/>
              <a:t>Incluir Escuela o Facultad</a:t>
            </a:r>
          </a:p>
        </p:txBody>
      </p:sp>
    </p:spTree>
    <p:extLst>
      <p:ext uri="{BB962C8B-B14F-4D97-AF65-F5344CB8AC3E}">
        <p14:creationId xmlns:p14="http://schemas.microsoft.com/office/powerpoint/2010/main" val="2771239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 + gráfi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A5DF8EDC-D112-4340-ADF1-297B4863C834}"/>
              </a:ext>
            </a:extLst>
          </p:cNvPr>
          <p:cNvSpPr/>
          <p:nvPr userDrawn="1"/>
        </p:nvSpPr>
        <p:spPr>
          <a:xfrm>
            <a:off x="5570446" y="0"/>
            <a:ext cx="6621554" cy="68580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D9173914-2BDD-459A-804C-C520E852F28E}"/>
              </a:ext>
            </a:extLst>
          </p:cNvPr>
          <p:cNvSpPr/>
          <p:nvPr userDrawn="1"/>
        </p:nvSpPr>
        <p:spPr>
          <a:xfrm>
            <a:off x="0" y="0"/>
            <a:ext cx="9906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2" name="Gráfico 21">
            <a:extLst>
              <a:ext uri="{FF2B5EF4-FFF2-40B4-BE49-F238E27FC236}">
                <a16:creationId xmlns:a16="http://schemas.microsoft.com/office/drawing/2014/main" id="{E4100FA3-45D5-4269-909C-7B9799B989EC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9084"/>
          <a:stretch/>
        </p:blipFill>
        <p:spPr>
          <a:xfrm>
            <a:off x="340488" y="336550"/>
            <a:ext cx="368172" cy="66675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8F15A514-4AC3-4D93-86FB-1047C43C5A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22401" y="558801"/>
            <a:ext cx="3672000" cy="615950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 dirty="0"/>
              <a:t>Titular</a:t>
            </a:r>
            <a:endParaRPr lang="en-GB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5485D29D-CB80-4703-93AD-9583660324E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422400" y="2078965"/>
            <a:ext cx="3672000" cy="370073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762C542C-5EFC-4A3B-90BB-5D387EF8490A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1422399" y="1176788"/>
            <a:ext cx="3672000" cy="361725"/>
          </a:xfrm>
        </p:spPr>
        <p:txBody>
          <a:bodyPr anchor="t">
            <a:noAutofit/>
          </a:bodyPr>
          <a:lstStyle>
            <a:lvl1pPr marL="0" indent="0" algn="l">
              <a:buNone/>
              <a:defRPr sz="28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Subtítulo</a:t>
            </a:r>
            <a:endParaRPr lang="en-GB" dirty="0"/>
          </a:p>
        </p:txBody>
      </p:sp>
      <p:sp>
        <p:nvSpPr>
          <p:cNvPr id="7" name="Marcador de gráfico 6">
            <a:extLst>
              <a:ext uri="{FF2B5EF4-FFF2-40B4-BE49-F238E27FC236}">
                <a16:creationId xmlns:a16="http://schemas.microsoft.com/office/drawing/2014/main" id="{10D59848-F84C-43E4-B456-4D18DC193C92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5892800" y="549275"/>
            <a:ext cx="5959475" cy="6083300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s-ES"/>
              <a:t>Haga clic en el icono para agregar un gráfico</a:t>
            </a:r>
          </a:p>
        </p:txBody>
      </p:sp>
      <p:sp>
        <p:nvSpPr>
          <p:cNvPr id="11" name="Marcador de texto 4">
            <a:extLst>
              <a:ext uri="{FF2B5EF4-FFF2-40B4-BE49-F238E27FC236}">
                <a16:creationId xmlns:a16="http://schemas.microsoft.com/office/drawing/2014/main" id="{87A0171A-3056-471A-A3B3-ECD6E08F152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22400" y="6408077"/>
            <a:ext cx="5521862" cy="184666"/>
          </a:xfrm>
          <a:noFill/>
        </p:spPr>
        <p:txBody>
          <a:bodyPr wrap="square" lIns="0" tIns="0" rIns="0" bIns="0" rtlCol="0" anchor="b">
            <a:spAutoFit/>
          </a:bodyPr>
          <a:lstStyle>
            <a:lvl1pPr>
              <a:defRPr lang="es-ES" sz="1200" smtClean="0">
                <a:solidFill>
                  <a:schemeClr val="accent2"/>
                </a:solidFill>
              </a:defRPr>
            </a:lvl1pPr>
            <a:lvl2pPr>
              <a:defRPr lang="es-ES" sz="1800" smtClean="0"/>
            </a:lvl2pPr>
            <a:lvl3pPr>
              <a:defRPr lang="es-ES" sz="1800" smtClean="0"/>
            </a:lvl3pPr>
            <a:lvl4pPr>
              <a:defRPr lang="es-ES" sz="1800" smtClean="0"/>
            </a:lvl4pPr>
            <a:lvl5pPr>
              <a:defRPr lang="es-ES" sz="1800"/>
            </a:lvl5pPr>
          </a:lstStyle>
          <a:p>
            <a:pPr lvl="0"/>
            <a:r>
              <a:rPr lang="es-ES" dirty="0"/>
              <a:t>Incluir Escuela o Facultad</a:t>
            </a:r>
          </a:p>
        </p:txBody>
      </p:sp>
    </p:spTree>
    <p:extLst>
      <p:ext uri="{BB962C8B-B14F-4D97-AF65-F5344CB8AC3E}">
        <p14:creationId xmlns:p14="http://schemas.microsoft.com/office/powerpoint/2010/main" val="760460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tacad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posición de imagen 13">
            <a:extLst>
              <a:ext uri="{FF2B5EF4-FFF2-40B4-BE49-F238E27FC236}">
                <a16:creationId xmlns:a16="http://schemas.microsoft.com/office/drawing/2014/main" id="{F75DABFB-961E-4AC4-A4AA-EF687294724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96950" y="0"/>
            <a:ext cx="9129600" cy="6858000"/>
          </a:xfrm>
          <a:pattFill prst="dkUpDiag">
            <a:fgClr>
              <a:schemeClr val="accent5"/>
            </a:fgClr>
            <a:bgClr>
              <a:prstClr val="white"/>
            </a:bgClr>
          </a:pattFill>
        </p:spPr>
        <p:txBody>
          <a:bodyPr vert="horz" lIns="0" tIns="45720" rIns="91440" bIns="45720" rtlCol="0" anchor="ctr">
            <a:normAutofit/>
          </a:bodyPr>
          <a:lstStyle>
            <a:lvl1pPr>
              <a:defRPr lang="es-ES"/>
            </a:lvl1pPr>
          </a:lstStyle>
          <a:p>
            <a:pPr lvl="0" algn="ctr">
              <a:buNone/>
            </a:pPr>
            <a:r>
              <a:rPr lang="es-ES"/>
              <a:t>Haga clic en el icono para agregar una imagen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07A9DE3F-31E4-4FFC-B5CD-3566F116B3B0}"/>
              </a:ext>
            </a:extLst>
          </p:cNvPr>
          <p:cNvSpPr/>
          <p:nvPr userDrawn="1"/>
        </p:nvSpPr>
        <p:spPr>
          <a:xfrm>
            <a:off x="0" y="0"/>
            <a:ext cx="9906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Marcador de texto 14">
            <a:extLst>
              <a:ext uri="{FF2B5EF4-FFF2-40B4-BE49-F238E27FC236}">
                <a16:creationId xmlns:a16="http://schemas.microsoft.com/office/drawing/2014/main" id="{12C4D666-28FE-4BF7-A81F-9E4A891D740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96950" y="6130925"/>
            <a:ext cx="4570412" cy="727075"/>
          </a:xfrm>
          <a:solidFill>
            <a:schemeClr val="accent2"/>
          </a:solidFill>
        </p:spPr>
        <p:txBody>
          <a:bodyPr anchor="ctr">
            <a:normAutofit/>
          </a:bodyPr>
          <a:lstStyle>
            <a:lvl1pPr marL="228600" indent="-50800" algn="l">
              <a:buNone/>
              <a:defRPr sz="1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s-ES" dirty="0"/>
              <a:t>Créditos foto</a:t>
            </a:r>
          </a:p>
        </p:txBody>
      </p:sp>
      <p:sp>
        <p:nvSpPr>
          <p:cNvPr id="19" name="Marcador de texto 18">
            <a:extLst>
              <a:ext uri="{FF2B5EF4-FFF2-40B4-BE49-F238E27FC236}">
                <a16:creationId xmlns:a16="http://schemas.microsoft.com/office/drawing/2014/main" id="{C4AA54E3-E23C-407C-AD81-0A95352056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66850" y="561975"/>
            <a:ext cx="7867650" cy="3429000"/>
          </a:xfrm>
        </p:spPr>
        <p:txBody>
          <a:bodyPr>
            <a:normAutofit/>
          </a:bodyPr>
          <a:lstStyle>
            <a:lvl1pPr>
              <a:buNone/>
              <a:defRPr sz="4000">
                <a:solidFill>
                  <a:schemeClr val="bg1"/>
                </a:solidFill>
              </a:defRPr>
            </a:lvl1pPr>
            <a:lvl2pPr>
              <a:buNone/>
              <a:defRPr sz="3000">
                <a:solidFill>
                  <a:schemeClr val="bg1"/>
                </a:solidFill>
              </a:defRPr>
            </a:lvl2pPr>
            <a:lvl3pPr>
              <a:buNone/>
              <a:defRPr sz="3000">
                <a:solidFill>
                  <a:schemeClr val="bg1"/>
                </a:solidFill>
              </a:defRPr>
            </a:lvl3pPr>
            <a:lvl4pPr>
              <a:buNone/>
              <a:defRPr sz="3000">
                <a:solidFill>
                  <a:schemeClr val="bg1"/>
                </a:solidFill>
              </a:defRPr>
            </a:lvl4pPr>
            <a:lvl5pPr>
              <a:buNone/>
              <a:defRPr sz="3000">
                <a:solidFill>
                  <a:schemeClr val="bg1"/>
                </a:solidFill>
              </a:defRPr>
            </a:lvl5pPr>
          </a:lstStyle>
          <a:p>
            <a:pPr lvl="0"/>
            <a:r>
              <a:rPr lang="es-ES" dirty="0"/>
              <a:t>Textos</a:t>
            </a:r>
          </a:p>
        </p:txBody>
      </p:sp>
      <p:pic>
        <p:nvPicPr>
          <p:cNvPr id="23" name="Gráfico 22">
            <a:extLst>
              <a:ext uri="{FF2B5EF4-FFF2-40B4-BE49-F238E27FC236}">
                <a16:creationId xmlns:a16="http://schemas.microsoft.com/office/drawing/2014/main" id="{A4AA260C-8AE9-4969-8E36-3073F0303159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9084"/>
          <a:stretch/>
        </p:blipFill>
        <p:spPr>
          <a:xfrm>
            <a:off x="340488" y="336550"/>
            <a:ext cx="368172" cy="66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851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tacado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2FF81AD8-4470-4B5B-884A-8B9C13BFC132}"/>
              </a:ext>
            </a:extLst>
          </p:cNvPr>
          <p:cNvSpPr/>
          <p:nvPr userDrawn="1"/>
        </p:nvSpPr>
        <p:spPr>
          <a:xfrm>
            <a:off x="996950" y="0"/>
            <a:ext cx="91296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07A9DE3F-31E4-4FFC-B5CD-3566F116B3B0}"/>
              </a:ext>
            </a:extLst>
          </p:cNvPr>
          <p:cNvSpPr/>
          <p:nvPr userDrawn="1"/>
        </p:nvSpPr>
        <p:spPr>
          <a:xfrm>
            <a:off x="0" y="0"/>
            <a:ext cx="9906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Marcador de texto 18">
            <a:extLst>
              <a:ext uri="{FF2B5EF4-FFF2-40B4-BE49-F238E27FC236}">
                <a16:creationId xmlns:a16="http://schemas.microsoft.com/office/drawing/2014/main" id="{C4AA54E3-E23C-407C-AD81-0A95352056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66850" y="561975"/>
            <a:ext cx="7867650" cy="3429000"/>
          </a:xfrm>
        </p:spPr>
        <p:txBody>
          <a:bodyPr>
            <a:normAutofit/>
          </a:bodyPr>
          <a:lstStyle>
            <a:lvl1pPr>
              <a:buNone/>
              <a:defRPr sz="4000">
                <a:solidFill>
                  <a:schemeClr val="tx1"/>
                </a:solidFill>
              </a:defRPr>
            </a:lvl1pPr>
            <a:lvl2pPr>
              <a:buNone/>
              <a:defRPr sz="3000">
                <a:solidFill>
                  <a:schemeClr val="bg1"/>
                </a:solidFill>
              </a:defRPr>
            </a:lvl2pPr>
            <a:lvl3pPr>
              <a:buNone/>
              <a:defRPr sz="3000">
                <a:solidFill>
                  <a:schemeClr val="bg1"/>
                </a:solidFill>
              </a:defRPr>
            </a:lvl3pPr>
            <a:lvl4pPr>
              <a:buNone/>
              <a:defRPr sz="3000">
                <a:solidFill>
                  <a:schemeClr val="bg1"/>
                </a:solidFill>
              </a:defRPr>
            </a:lvl4pPr>
            <a:lvl5pPr>
              <a:buNone/>
              <a:defRPr sz="3000">
                <a:solidFill>
                  <a:schemeClr val="bg1"/>
                </a:solidFill>
              </a:defRPr>
            </a:lvl5pPr>
          </a:lstStyle>
          <a:p>
            <a:pPr lvl="0"/>
            <a:r>
              <a:rPr lang="es-ES" dirty="0"/>
              <a:t>Textos</a:t>
            </a:r>
          </a:p>
        </p:txBody>
      </p:sp>
      <p:pic>
        <p:nvPicPr>
          <p:cNvPr id="23" name="Gráfico 22">
            <a:extLst>
              <a:ext uri="{FF2B5EF4-FFF2-40B4-BE49-F238E27FC236}">
                <a16:creationId xmlns:a16="http://schemas.microsoft.com/office/drawing/2014/main" id="{A4AA260C-8AE9-4969-8E36-3073F0303159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9084"/>
          <a:stretch/>
        </p:blipFill>
        <p:spPr>
          <a:xfrm>
            <a:off x="340488" y="336550"/>
            <a:ext cx="368172" cy="66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043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tacado 3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posición de imagen 13">
            <a:extLst>
              <a:ext uri="{FF2B5EF4-FFF2-40B4-BE49-F238E27FC236}">
                <a16:creationId xmlns:a16="http://schemas.microsoft.com/office/drawing/2014/main" id="{F75DABFB-961E-4AC4-A4AA-EF687294724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96950" y="0"/>
            <a:ext cx="9129600" cy="6858000"/>
          </a:xfrm>
          <a:pattFill prst="dkUpDiag">
            <a:fgClr>
              <a:schemeClr val="accent5"/>
            </a:fgClr>
            <a:bgClr>
              <a:prstClr val="white"/>
            </a:bgClr>
          </a:pattFill>
        </p:spPr>
        <p:txBody>
          <a:bodyPr vert="horz" lIns="0" tIns="45720" rIns="91440" bIns="45720" rtlCol="0" anchor="ctr">
            <a:normAutofit/>
          </a:bodyPr>
          <a:lstStyle>
            <a:lvl1pPr>
              <a:defRPr lang="es-ES"/>
            </a:lvl1pPr>
          </a:lstStyle>
          <a:p>
            <a:pPr lvl="0" algn="ctr">
              <a:buNone/>
            </a:pPr>
            <a:r>
              <a:rPr lang="es-ES"/>
              <a:t>Haga clic en el icono para agregar una imagen</a:t>
            </a:r>
          </a:p>
        </p:txBody>
      </p:sp>
      <p:sp>
        <p:nvSpPr>
          <p:cNvPr id="12" name="Marcador de texto 14">
            <a:extLst>
              <a:ext uri="{FF2B5EF4-FFF2-40B4-BE49-F238E27FC236}">
                <a16:creationId xmlns:a16="http://schemas.microsoft.com/office/drawing/2014/main" id="{12C4D666-28FE-4BF7-A81F-9E4A891D740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96950" y="6130925"/>
            <a:ext cx="4570412" cy="727075"/>
          </a:xfrm>
          <a:solidFill>
            <a:schemeClr val="accent2"/>
          </a:solidFill>
        </p:spPr>
        <p:txBody>
          <a:bodyPr anchor="ctr">
            <a:normAutofit/>
          </a:bodyPr>
          <a:lstStyle>
            <a:lvl1pPr marL="228600" indent="-50800" algn="l">
              <a:buNone/>
              <a:defRPr sz="140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s-ES" dirty="0"/>
              <a:t>Créditos foto</a:t>
            </a:r>
          </a:p>
        </p:txBody>
      </p:sp>
      <p:sp>
        <p:nvSpPr>
          <p:cNvPr id="19" name="Marcador de texto 18">
            <a:extLst>
              <a:ext uri="{FF2B5EF4-FFF2-40B4-BE49-F238E27FC236}">
                <a16:creationId xmlns:a16="http://schemas.microsoft.com/office/drawing/2014/main" id="{C4AA54E3-E23C-407C-AD81-0A95352056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66850" y="561975"/>
            <a:ext cx="7867650" cy="3429000"/>
          </a:xfrm>
        </p:spPr>
        <p:txBody>
          <a:bodyPr>
            <a:normAutofit/>
          </a:bodyPr>
          <a:lstStyle>
            <a:lvl1pPr>
              <a:buNone/>
              <a:defRPr sz="4000">
                <a:solidFill>
                  <a:schemeClr val="tx1"/>
                </a:solidFill>
              </a:defRPr>
            </a:lvl1pPr>
            <a:lvl2pPr>
              <a:buNone/>
              <a:defRPr sz="3000">
                <a:solidFill>
                  <a:schemeClr val="bg1"/>
                </a:solidFill>
              </a:defRPr>
            </a:lvl2pPr>
            <a:lvl3pPr>
              <a:buNone/>
              <a:defRPr sz="3000">
                <a:solidFill>
                  <a:schemeClr val="bg1"/>
                </a:solidFill>
              </a:defRPr>
            </a:lvl3pPr>
            <a:lvl4pPr>
              <a:buNone/>
              <a:defRPr sz="3000">
                <a:solidFill>
                  <a:schemeClr val="bg1"/>
                </a:solidFill>
              </a:defRPr>
            </a:lvl4pPr>
            <a:lvl5pPr>
              <a:buNone/>
              <a:defRPr sz="3000">
                <a:solidFill>
                  <a:schemeClr val="bg1"/>
                </a:solidFill>
              </a:defRPr>
            </a:lvl5pPr>
          </a:lstStyle>
          <a:p>
            <a:pPr lvl="0"/>
            <a:r>
              <a:rPr lang="es-ES" dirty="0"/>
              <a:t>Textos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07A9DE3F-31E4-4FFC-B5CD-3566F116B3B0}"/>
              </a:ext>
            </a:extLst>
          </p:cNvPr>
          <p:cNvSpPr/>
          <p:nvPr userDrawn="1"/>
        </p:nvSpPr>
        <p:spPr>
          <a:xfrm>
            <a:off x="0" y="0"/>
            <a:ext cx="9906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5BA7A02B-16C3-443D-90C1-31D3A882B3AB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80986"/>
          <a:stretch/>
        </p:blipFill>
        <p:spPr>
          <a:xfrm>
            <a:off x="340488" y="336550"/>
            <a:ext cx="334312" cy="66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8965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tacado 4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09104E67-FEC0-4937-86B6-EA1F36931DCA}"/>
              </a:ext>
            </a:extLst>
          </p:cNvPr>
          <p:cNvSpPr/>
          <p:nvPr userDrawn="1"/>
        </p:nvSpPr>
        <p:spPr>
          <a:xfrm>
            <a:off x="996950" y="0"/>
            <a:ext cx="91296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Marcador de texto 18">
            <a:extLst>
              <a:ext uri="{FF2B5EF4-FFF2-40B4-BE49-F238E27FC236}">
                <a16:creationId xmlns:a16="http://schemas.microsoft.com/office/drawing/2014/main" id="{C4AA54E3-E23C-407C-AD81-0A95352056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66850" y="561975"/>
            <a:ext cx="7867650" cy="3429000"/>
          </a:xfrm>
        </p:spPr>
        <p:txBody>
          <a:bodyPr>
            <a:normAutofit/>
          </a:bodyPr>
          <a:lstStyle>
            <a:lvl1pPr>
              <a:buNone/>
              <a:defRPr sz="4000">
                <a:solidFill>
                  <a:schemeClr val="tx1"/>
                </a:solidFill>
              </a:defRPr>
            </a:lvl1pPr>
            <a:lvl2pPr>
              <a:buNone/>
              <a:defRPr sz="3000">
                <a:solidFill>
                  <a:schemeClr val="bg1"/>
                </a:solidFill>
              </a:defRPr>
            </a:lvl2pPr>
            <a:lvl3pPr>
              <a:buNone/>
              <a:defRPr sz="3000">
                <a:solidFill>
                  <a:schemeClr val="bg1"/>
                </a:solidFill>
              </a:defRPr>
            </a:lvl3pPr>
            <a:lvl4pPr>
              <a:buNone/>
              <a:defRPr sz="3000">
                <a:solidFill>
                  <a:schemeClr val="bg1"/>
                </a:solidFill>
              </a:defRPr>
            </a:lvl4pPr>
            <a:lvl5pPr>
              <a:buNone/>
              <a:defRPr sz="3000">
                <a:solidFill>
                  <a:schemeClr val="bg1"/>
                </a:solidFill>
              </a:defRPr>
            </a:lvl5pPr>
          </a:lstStyle>
          <a:p>
            <a:pPr lvl="0"/>
            <a:r>
              <a:rPr lang="es-ES" dirty="0"/>
              <a:t>Textos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07A9DE3F-31E4-4FFC-B5CD-3566F116B3B0}"/>
              </a:ext>
            </a:extLst>
          </p:cNvPr>
          <p:cNvSpPr/>
          <p:nvPr userDrawn="1"/>
        </p:nvSpPr>
        <p:spPr>
          <a:xfrm>
            <a:off x="0" y="0"/>
            <a:ext cx="9906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5BA7A02B-16C3-443D-90C1-31D3A882B3AB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80986"/>
          <a:stretch/>
        </p:blipFill>
        <p:spPr>
          <a:xfrm>
            <a:off x="340488" y="336550"/>
            <a:ext cx="334312" cy="66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3347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tacado texto + tex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8BD6230F-E749-490A-971C-BD6065A62275}"/>
              </a:ext>
            </a:extLst>
          </p:cNvPr>
          <p:cNvSpPr/>
          <p:nvPr userDrawn="1"/>
        </p:nvSpPr>
        <p:spPr>
          <a:xfrm>
            <a:off x="1000034" y="0"/>
            <a:ext cx="4572000" cy="68580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D9173914-2BDD-459A-804C-C520E852F28E}"/>
              </a:ext>
            </a:extLst>
          </p:cNvPr>
          <p:cNvSpPr/>
          <p:nvPr userDrawn="1"/>
        </p:nvSpPr>
        <p:spPr>
          <a:xfrm>
            <a:off x="0" y="0"/>
            <a:ext cx="9906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2" name="Gráfico 21">
            <a:extLst>
              <a:ext uri="{FF2B5EF4-FFF2-40B4-BE49-F238E27FC236}">
                <a16:creationId xmlns:a16="http://schemas.microsoft.com/office/drawing/2014/main" id="{E4100FA3-45D5-4269-909C-7B9799B989EC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9084"/>
          <a:stretch/>
        </p:blipFill>
        <p:spPr>
          <a:xfrm>
            <a:off x="340488" y="336550"/>
            <a:ext cx="368172" cy="66675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9A6AB8-4B24-4136-B712-7F02DDE43C9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891753" y="558702"/>
            <a:ext cx="4958499" cy="5112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Marcador de texto 17">
            <a:extLst>
              <a:ext uri="{FF2B5EF4-FFF2-40B4-BE49-F238E27FC236}">
                <a16:creationId xmlns:a16="http://schemas.microsoft.com/office/drawing/2014/main" id="{4737BA11-3ED0-471B-B4F6-26C8EF4FA5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50975" y="558702"/>
            <a:ext cx="3556000" cy="51120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s-ES" dirty="0"/>
              <a:t>Texto</a:t>
            </a:r>
          </a:p>
        </p:txBody>
      </p:sp>
      <p:sp>
        <p:nvSpPr>
          <p:cNvPr id="9" name="Marcador de texto 4">
            <a:extLst>
              <a:ext uri="{FF2B5EF4-FFF2-40B4-BE49-F238E27FC236}">
                <a16:creationId xmlns:a16="http://schemas.microsoft.com/office/drawing/2014/main" id="{59F02CE5-8DEA-4E93-B1A1-F45FB0BFBF2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61528" y="6408077"/>
            <a:ext cx="5521862" cy="184666"/>
          </a:xfrm>
          <a:noFill/>
        </p:spPr>
        <p:txBody>
          <a:bodyPr wrap="square" lIns="0" tIns="0" rIns="0" bIns="0" rtlCol="0" anchor="b">
            <a:spAutoFit/>
          </a:bodyPr>
          <a:lstStyle>
            <a:lvl1pPr>
              <a:defRPr lang="es-ES" sz="1200" smtClean="0">
                <a:solidFill>
                  <a:schemeClr val="accent2"/>
                </a:solidFill>
              </a:defRPr>
            </a:lvl1pPr>
            <a:lvl2pPr>
              <a:defRPr lang="es-ES" sz="1800" smtClean="0"/>
            </a:lvl2pPr>
            <a:lvl3pPr>
              <a:defRPr lang="es-ES" sz="1800" smtClean="0"/>
            </a:lvl3pPr>
            <a:lvl4pPr>
              <a:defRPr lang="es-ES" sz="1800" smtClean="0"/>
            </a:lvl4pPr>
            <a:lvl5pPr>
              <a:defRPr lang="es-ES" sz="1800"/>
            </a:lvl5pPr>
          </a:lstStyle>
          <a:p>
            <a:pPr lvl="0"/>
            <a:r>
              <a:rPr lang="es-ES" dirty="0"/>
              <a:t>Incluir Escuela o Facultad</a:t>
            </a:r>
          </a:p>
        </p:txBody>
      </p:sp>
    </p:spTree>
    <p:extLst>
      <p:ext uri="{BB962C8B-B14F-4D97-AF65-F5344CB8AC3E}">
        <p14:creationId xmlns:p14="http://schemas.microsoft.com/office/powerpoint/2010/main" val="42376921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tacado texto + tex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8BD6230F-E749-490A-971C-BD6065A62275}"/>
              </a:ext>
            </a:extLst>
          </p:cNvPr>
          <p:cNvSpPr/>
          <p:nvPr userDrawn="1"/>
        </p:nvSpPr>
        <p:spPr>
          <a:xfrm>
            <a:off x="1000034" y="0"/>
            <a:ext cx="457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D9173914-2BDD-459A-804C-C520E852F28E}"/>
              </a:ext>
            </a:extLst>
          </p:cNvPr>
          <p:cNvSpPr/>
          <p:nvPr userDrawn="1"/>
        </p:nvSpPr>
        <p:spPr>
          <a:xfrm>
            <a:off x="0" y="0"/>
            <a:ext cx="9906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2" name="Gráfico 21">
            <a:extLst>
              <a:ext uri="{FF2B5EF4-FFF2-40B4-BE49-F238E27FC236}">
                <a16:creationId xmlns:a16="http://schemas.microsoft.com/office/drawing/2014/main" id="{E4100FA3-45D5-4269-909C-7B9799B989EC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9084"/>
          <a:stretch/>
        </p:blipFill>
        <p:spPr>
          <a:xfrm>
            <a:off x="340488" y="336550"/>
            <a:ext cx="368172" cy="66675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9A6AB8-4B24-4136-B712-7F02DDE43C9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891753" y="558702"/>
            <a:ext cx="4958499" cy="5112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Marcador de texto 17">
            <a:extLst>
              <a:ext uri="{FF2B5EF4-FFF2-40B4-BE49-F238E27FC236}">
                <a16:creationId xmlns:a16="http://schemas.microsoft.com/office/drawing/2014/main" id="{4737BA11-3ED0-471B-B4F6-26C8EF4FA5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50975" y="558702"/>
            <a:ext cx="3556000" cy="5112000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s-ES" dirty="0"/>
              <a:t>Texto</a:t>
            </a:r>
          </a:p>
        </p:txBody>
      </p:sp>
      <p:sp>
        <p:nvSpPr>
          <p:cNvPr id="9" name="Marcador de texto 4">
            <a:extLst>
              <a:ext uri="{FF2B5EF4-FFF2-40B4-BE49-F238E27FC236}">
                <a16:creationId xmlns:a16="http://schemas.microsoft.com/office/drawing/2014/main" id="{A5C097AF-ABF3-4DC6-8B12-1A1AE149A56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61528" y="6408077"/>
            <a:ext cx="5521862" cy="184666"/>
          </a:xfrm>
          <a:noFill/>
        </p:spPr>
        <p:txBody>
          <a:bodyPr wrap="square" lIns="0" tIns="0" rIns="0" bIns="0" rtlCol="0" anchor="b">
            <a:spAutoFit/>
          </a:bodyPr>
          <a:lstStyle>
            <a:lvl1pPr>
              <a:defRPr lang="es-ES" sz="1200" smtClean="0">
                <a:solidFill>
                  <a:schemeClr val="accent2"/>
                </a:solidFill>
              </a:defRPr>
            </a:lvl1pPr>
            <a:lvl2pPr>
              <a:defRPr lang="es-ES" sz="1800" smtClean="0"/>
            </a:lvl2pPr>
            <a:lvl3pPr>
              <a:defRPr lang="es-ES" sz="1800" smtClean="0"/>
            </a:lvl3pPr>
            <a:lvl4pPr>
              <a:defRPr lang="es-ES" sz="1800" smtClean="0"/>
            </a:lvl4pPr>
            <a:lvl5pPr>
              <a:defRPr lang="es-ES" sz="1800"/>
            </a:lvl5pPr>
          </a:lstStyle>
          <a:p>
            <a:pPr lvl="0"/>
            <a:r>
              <a:rPr lang="es-ES" dirty="0"/>
              <a:t>Incluir Escuela o Facultad</a:t>
            </a:r>
          </a:p>
        </p:txBody>
      </p:sp>
    </p:spTree>
    <p:extLst>
      <p:ext uri="{BB962C8B-B14F-4D97-AF65-F5344CB8AC3E}">
        <p14:creationId xmlns:p14="http://schemas.microsoft.com/office/powerpoint/2010/main" val="35393197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09104E67-FEC0-4937-86B6-EA1F36931DCA}"/>
              </a:ext>
            </a:extLst>
          </p:cNvPr>
          <p:cNvSpPr/>
          <p:nvPr userDrawn="1"/>
        </p:nvSpPr>
        <p:spPr>
          <a:xfrm>
            <a:off x="996950" y="0"/>
            <a:ext cx="953135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07A9DE3F-31E4-4FFC-B5CD-3566F116B3B0}"/>
              </a:ext>
            </a:extLst>
          </p:cNvPr>
          <p:cNvSpPr/>
          <p:nvPr userDrawn="1"/>
        </p:nvSpPr>
        <p:spPr>
          <a:xfrm>
            <a:off x="0" y="0"/>
            <a:ext cx="9906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5BA7A02B-16C3-443D-90C1-31D3A882B3AB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80986"/>
          <a:stretch/>
        </p:blipFill>
        <p:spPr>
          <a:xfrm>
            <a:off x="340488" y="336550"/>
            <a:ext cx="334312" cy="666000"/>
          </a:xfrm>
          <a:prstGeom prst="rect">
            <a:avLst/>
          </a:prstGeom>
        </p:spPr>
      </p:pic>
      <p:sp>
        <p:nvSpPr>
          <p:cNvPr id="19" name="Marcador de texto 18">
            <a:extLst>
              <a:ext uri="{FF2B5EF4-FFF2-40B4-BE49-F238E27FC236}">
                <a16:creationId xmlns:a16="http://schemas.microsoft.com/office/drawing/2014/main" id="{C4AA54E3-E23C-407C-AD81-0A95352056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66850" y="561975"/>
            <a:ext cx="7867650" cy="733425"/>
          </a:xfrm>
        </p:spPr>
        <p:txBody>
          <a:bodyPr>
            <a:normAutofit/>
          </a:bodyPr>
          <a:lstStyle>
            <a:lvl1pPr>
              <a:buNone/>
              <a:defRPr sz="3200">
                <a:solidFill>
                  <a:schemeClr val="tx1"/>
                </a:solidFill>
              </a:defRPr>
            </a:lvl1pPr>
            <a:lvl2pPr>
              <a:buNone/>
              <a:defRPr sz="3000">
                <a:solidFill>
                  <a:schemeClr val="bg1"/>
                </a:solidFill>
              </a:defRPr>
            </a:lvl2pPr>
            <a:lvl3pPr>
              <a:buNone/>
              <a:defRPr sz="3000">
                <a:solidFill>
                  <a:schemeClr val="bg1"/>
                </a:solidFill>
              </a:defRPr>
            </a:lvl3pPr>
            <a:lvl4pPr>
              <a:buNone/>
              <a:defRPr sz="3000">
                <a:solidFill>
                  <a:schemeClr val="bg1"/>
                </a:solidFill>
              </a:defRPr>
            </a:lvl4pPr>
            <a:lvl5pPr>
              <a:buNone/>
              <a:defRPr sz="3000">
                <a:solidFill>
                  <a:schemeClr val="bg1"/>
                </a:solidFill>
              </a:defRPr>
            </a:lvl5pPr>
          </a:lstStyle>
          <a:p>
            <a:pPr lvl="0"/>
            <a:r>
              <a:rPr lang="es-ES" dirty="0"/>
              <a:t>Textos</a:t>
            </a:r>
          </a:p>
        </p:txBody>
      </p:sp>
      <p:sp>
        <p:nvSpPr>
          <p:cNvPr id="10" name="Marcador de texto 18">
            <a:extLst>
              <a:ext uri="{FF2B5EF4-FFF2-40B4-BE49-F238E27FC236}">
                <a16:creationId xmlns:a16="http://schemas.microsoft.com/office/drawing/2014/main" id="{BC10F1D4-9B3A-4070-85AE-852D01EB878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66850" y="4398684"/>
            <a:ext cx="2916614" cy="1897341"/>
          </a:xfrm>
        </p:spPr>
        <p:txBody>
          <a:bodyPr>
            <a:normAutofit/>
          </a:bodyPr>
          <a:lstStyle>
            <a:lvl1pPr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3000">
                <a:solidFill>
                  <a:schemeClr val="bg1"/>
                </a:solidFill>
              </a:defRPr>
            </a:lvl2pPr>
            <a:lvl3pPr>
              <a:buNone/>
              <a:defRPr sz="3000">
                <a:solidFill>
                  <a:schemeClr val="bg1"/>
                </a:solidFill>
              </a:defRPr>
            </a:lvl3pPr>
            <a:lvl4pPr>
              <a:buNone/>
              <a:defRPr sz="3000">
                <a:solidFill>
                  <a:schemeClr val="bg1"/>
                </a:solidFill>
              </a:defRPr>
            </a:lvl4pPr>
            <a:lvl5pPr>
              <a:buNone/>
              <a:defRPr sz="3000">
                <a:solidFill>
                  <a:schemeClr val="bg1"/>
                </a:solidFill>
              </a:defRPr>
            </a:lvl5pPr>
          </a:lstStyle>
          <a:p>
            <a:pPr lvl="0"/>
            <a:r>
              <a:rPr lang="es-ES" dirty="0"/>
              <a:t>Textos</a:t>
            </a:r>
          </a:p>
        </p:txBody>
      </p:sp>
      <p:sp>
        <p:nvSpPr>
          <p:cNvPr id="11" name="Marcador de texto 18">
            <a:extLst>
              <a:ext uri="{FF2B5EF4-FFF2-40B4-BE49-F238E27FC236}">
                <a16:creationId xmlns:a16="http://schemas.microsoft.com/office/drawing/2014/main" id="{4F520BC2-737B-4755-A863-2D0189F8C88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46650" y="4398685"/>
            <a:ext cx="2916614" cy="236816"/>
          </a:xfrm>
        </p:spPr>
        <p:txBody>
          <a:bodyPr>
            <a:normAutofit/>
          </a:bodyPr>
          <a:lstStyle>
            <a:lvl1pPr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3000">
                <a:solidFill>
                  <a:schemeClr val="bg1"/>
                </a:solidFill>
              </a:defRPr>
            </a:lvl2pPr>
            <a:lvl3pPr>
              <a:buNone/>
              <a:defRPr sz="3000">
                <a:solidFill>
                  <a:schemeClr val="bg1"/>
                </a:solidFill>
              </a:defRPr>
            </a:lvl3pPr>
            <a:lvl4pPr>
              <a:buNone/>
              <a:defRPr sz="3000">
                <a:solidFill>
                  <a:schemeClr val="bg1"/>
                </a:solidFill>
              </a:defRPr>
            </a:lvl4pPr>
            <a:lvl5pPr>
              <a:buNone/>
              <a:defRPr sz="3000">
                <a:solidFill>
                  <a:schemeClr val="bg1"/>
                </a:solidFill>
              </a:defRPr>
            </a:lvl5pPr>
          </a:lstStyle>
          <a:p>
            <a:pPr lvl="0"/>
            <a:r>
              <a:rPr lang="es-ES" dirty="0"/>
              <a:t>Contacto</a:t>
            </a:r>
          </a:p>
        </p:txBody>
      </p:sp>
      <p:sp>
        <p:nvSpPr>
          <p:cNvPr id="12" name="Marcador de texto 18">
            <a:extLst>
              <a:ext uri="{FF2B5EF4-FFF2-40B4-BE49-F238E27FC236}">
                <a16:creationId xmlns:a16="http://schemas.microsoft.com/office/drawing/2014/main" id="{7F1717C6-9423-481E-97C0-34006658FD4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46650" y="4754284"/>
            <a:ext cx="2916614" cy="1541741"/>
          </a:xfrm>
        </p:spPr>
        <p:txBody>
          <a:bodyPr>
            <a:normAutofit/>
          </a:bodyPr>
          <a:lstStyle>
            <a:lvl1pPr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3000">
                <a:solidFill>
                  <a:schemeClr val="bg1"/>
                </a:solidFill>
              </a:defRPr>
            </a:lvl2pPr>
            <a:lvl3pPr>
              <a:buNone/>
              <a:defRPr sz="3000">
                <a:solidFill>
                  <a:schemeClr val="bg1"/>
                </a:solidFill>
              </a:defRPr>
            </a:lvl3pPr>
            <a:lvl4pPr>
              <a:buNone/>
              <a:defRPr sz="3000">
                <a:solidFill>
                  <a:schemeClr val="bg1"/>
                </a:solidFill>
              </a:defRPr>
            </a:lvl4pPr>
            <a:lvl5pPr>
              <a:buNone/>
              <a:defRPr sz="3000">
                <a:solidFill>
                  <a:schemeClr val="bg1"/>
                </a:solidFill>
              </a:defRPr>
            </a:lvl5pPr>
          </a:lstStyle>
          <a:p>
            <a:pPr lvl="0"/>
            <a:r>
              <a:rPr lang="es-ES" dirty="0"/>
              <a:t>Nombre</a:t>
            </a:r>
          </a:p>
          <a:p>
            <a:pPr lvl="0"/>
            <a:r>
              <a:rPr lang="es-ES" dirty="0"/>
              <a:t>Email</a:t>
            </a:r>
          </a:p>
          <a:p>
            <a:pPr lvl="0"/>
            <a:r>
              <a:rPr lang="es-ES" dirty="0"/>
              <a:t>Teléfono</a:t>
            </a:r>
          </a:p>
          <a:p>
            <a:pPr lvl="0"/>
            <a:endParaRPr lang="es-ES" dirty="0"/>
          </a:p>
          <a:p>
            <a:pPr lvl="0"/>
            <a:r>
              <a:rPr lang="es-ES" dirty="0"/>
              <a:t>Dirección</a:t>
            </a:r>
          </a:p>
        </p:txBody>
      </p:sp>
    </p:spTree>
    <p:extLst>
      <p:ext uri="{BB962C8B-B14F-4D97-AF65-F5344CB8AC3E}">
        <p14:creationId xmlns:p14="http://schemas.microsoft.com/office/powerpoint/2010/main" val="27318222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ierre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09104E67-FEC0-4937-86B6-EA1F36931DCA}"/>
              </a:ext>
            </a:extLst>
          </p:cNvPr>
          <p:cNvSpPr/>
          <p:nvPr userDrawn="1"/>
        </p:nvSpPr>
        <p:spPr>
          <a:xfrm>
            <a:off x="996950" y="0"/>
            <a:ext cx="953135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07A9DE3F-31E4-4FFC-B5CD-3566F116B3B0}"/>
              </a:ext>
            </a:extLst>
          </p:cNvPr>
          <p:cNvSpPr/>
          <p:nvPr userDrawn="1"/>
        </p:nvSpPr>
        <p:spPr>
          <a:xfrm>
            <a:off x="0" y="0"/>
            <a:ext cx="9906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Marcador de texto 18">
            <a:extLst>
              <a:ext uri="{FF2B5EF4-FFF2-40B4-BE49-F238E27FC236}">
                <a16:creationId xmlns:a16="http://schemas.microsoft.com/office/drawing/2014/main" id="{C4AA54E3-E23C-407C-AD81-0A95352056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66850" y="561975"/>
            <a:ext cx="7867650" cy="733425"/>
          </a:xfrm>
        </p:spPr>
        <p:txBody>
          <a:bodyPr>
            <a:normAutofit/>
          </a:bodyPr>
          <a:lstStyle>
            <a:lvl1pPr>
              <a:buNone/>
              <a:defRPr sz="3200">
                <a:solidFill>
                  <a:schemeClr val="bg1"/>
                </a:solidFill>
              </a:defRPr>
            </a:lvl1pPr>
            <a:lvl2pPr>
              <a:buNone/>
              <a:defRPr sz="3000">
                <a:solidFill>
                  <a:schemeClr val="bg1"/>
                </a:solidFill>
              </a:defRPr>
            </a:lvl2pPr>
            <a:lvl3pPr>
              <a:buNone/>
              <a:defRPr sz="3000">
                <a:solidFill>
                  <a:schemeClr val="bg1"/>
                </a:solidFill>
              </a:defRPr>
            </a:lvl3pPr>
            <a:lvl4pPr>
              <a:buNone/>
              <a:defRPr sz="3000">
                <a:solidFill>
                  <a:schemeClr val="bg1"/>
                </a:solidFill>
              </a:defRPr>
            </a:lvl4pPr>
            <a:lvl5pPr>
              <a:buNone/>
              <a:defRPr sz="3000">
                <a:solidFill>
                  <a:schemeClr val="bg1"/>
                </a:solidFill>
              </a:defRPr>
            </a:lvl5pPr>
          </a:lstStyle>
          <a:p>
            <a:pPr lvl="0"/>
            <a:r>
              <a:rPr lang="es-ES" dirty="0"/>
              <a:t>Textos</a:t>
            </a:r>
          </a:p>
        </p:txBody>
      </p:sp>
      <p:sp>
        <p:nvSpPr>
          <p:cNvPr id="10" name="Marcador de texto 18">
            <a:extLst>
              <a:ext uri="{FF2B5EF4-FFF2-40B4-BE49-F238E27FC236}">
                <a16:creationId xmlns:a16="http://schemas.microsoft.com/office/drawing/2014/main" id="{BC10F1D4-9B3A-4070-85AE-852D01EB878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66850" y="4398684"/>
            <a:ext cx="2916614" cy="1897341"/>
          </a:xfrm>
        </p:spPr>
        <p:txBody>
          <a:bodyPr>
            <a:normAutofit/>
          </a:bodyPr>
          <a:lstStyle>
            <a:lvl1pPr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3000">
                <a:solidFill>
                  <a:schemeClr val="bg1"/>
                </a:solidFill>
              </a:defRPr>
            </a:lvl2pPr>
            <a:lvl3pPr>
              <a:buNone/>
              <a:defRPr sz="3000">
                <a:solidFill>
                  <a:schemeClr val="bg1"/>
                </a:solidFill>
              </a:defRPr>
            </a:lvl3pPr>
            <a:lvl4pPr>
              <a:buNone/>
              <a:defRPr sz="3000">
                <a:solidFill>
                  <a:schemeClr val="bg1"/>
                </a:solidFill>
              </a:defRPr>
            </a:lvl4pPr>
            <a:lvl5pPr>
              <a:buNone/>
              <a:defRPr sz="3000">
                <a:solidFill>
                  <a:schemeClr val="bg1"/>
                </a:solidFill>
              </a:defRPr>
            </a:lvl5pPr>
          </a:lstStyle>
          <a:p>
            <a:pPr lvl="0"/>
            <a:r>
              <a:rPr lang="es-ES" dirty="0"/>
              <a:t>Textos</a:t>
            </a:r>
          </a:p>
        </p:txBody>
      </p:sp>
      <p:sp>
        <p:nvSpPr>
          <p:cNvPr id="11" name="Marcador de texto 18">
            <a:extLst>
              <a:ext uri="{FF2B5EF4-FFF2-40B4-BE49-F238E27FC236}">
                <a16:creationId xmlns:a16="http://schemas.microsoft.com/office/drawing/2014/main" id="{4F520BC2-737B-4755-A863-2D0189F8C88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46650" y="4398685"/>
            <a:ext cx="2916614" cy="236816"/>
          </a:xfrm>
        </p:spPr>
        <p:txBody>
          <a:bodyPr>
            <a:normAutofit/>
          </a:bodyPr>
          <a:lstStyle>
            <a:lvl1pPr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3000">
                <a:solidFill>
                  <a:schemeClr val="bg1"/>
                </a:solidFill>
              </a:defRPr>
            </a:lvl2pPr>
            <a:lvl3pPr>
              <a:buNone/>
              <a:defRPr sz="3000">
                <a:solidFill>
                  <a:schemeClr val="bg1"/>
                </a:solidFill>
              </a:defRPr>
            </a:lvl3pPr>
            <a:lvl4pPr>
              <a:buNone/>
              <a:defRPr sz="3000">
                <a:solidFill>
                  <a:schemeClr val="bg1"/>
                </a:solidFill>
              </a:defRPr>
            </a:lvl4pPr>
            <a:lvl5pPr>
              <a:buNone/>
              <a:defRPr sz="3000">
                <a:solidFill>
                  <a:schemeClr val="bg1"/>
                </a:solidFill>
              </a:defRPr>
            </a:lvl5pPr>
          </a:lstStyle>
          <a:p>
            <a:pPr lvl="0"/>
            <a:r>
              <a:rPr lang="es-ES" dirty="0"/>
              <a:t>Contacto</a:t>
            </a:r>
          </a:p>
        </p:txBody>
      </p:sp>
      <p:sp>
        <p:nvSpPr>
          <p:cNvPr id="12" name="Marcador de texto 18">
            <a:extLst>
              <a:ext uri="{FF2B5EF4-FFF2-40B4-BE49-F238E27FC236}">
                <a16:creationId xmlns:a16="http://schemas.microsoft.com/office/drawing/2014/main" id="{7F1717C6-9423-481E-97C0-34006658FD4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46650" y="4754284"/>
            <a:ext cx="2916614" cy="1541741"/>
          </a:xfrm>
        </p:spPr>
        <p:txBody>
          <a:bodyPr>
            <a:normAutofit/>
          </a:bodyPr>
          <a:lstStyle>
            <a:lvl1pPr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3000">
                <a:solidFill>
                  <a:schemeClr val="bg1"/>
                </a:solidFill>
              </a:defRPr>
            </a:lvl2pPr>
            <a:lvl3pPr>
              <a:buNone/>
              <a:defRPr sz="3000">
                <a:solidFill>
                  <a:schemeClr val="bg1"/>
                </a:solidFill>
              </a:defRPr>
            </a:lvl3pPr>
            <a:lvl4pPr>
              <a:buNone/>
              <a:defRPr sz="3000">
                <a:solidFill>
                  <a:schemeClr val="bg1"/>
                </a:solidFill>
              </a:defRPr>
            </a:lvl4pPr>
            <a:lvl5pPr>
              <a:buNone/>
              <a:defRPr sz="3000">
                <a:solidFill>
                  <a:schemeClr val="bg1"/>
                </a:solidFill>
              </a:defRPr>
            </a:lvl5pPr>
          </a:lstStyle>
          <a:p>
            <a:pPr lvl="0"/>
            <a:r>
              <a:rPr lang="es-ES" dirty="0"/>
              <a:t>Nombre</a:t>
            </a:r>
          </a:p>
          <a:p>
            <a:pPr lvl="0"/>
            <a:r>
              <a:rPr lang="es-ES" dirty="0"/>
              <a:t>Email</a:t>
            </a:r>
          </a:p>
          <a:p>
            <a:pPr lvl="0"/>
            <a:r>
              <a:rPr lang="es-ES" dirty="0"/>
              <a:t>Teléfono</a:t>
            </a:r>
          </a:p>
          <a:p>
            <a:pPr lvl="0"/>
            <a:endParaRPr lang="es-ES" dirty="0"/>
          </a:p>
          <a:p>
            <a:pPr lvl="0"/>
            <a:r>
              <a:rPr lang="es-ES" dirty="0"/>
              <a:t>Dirección</a:t>
            </a:r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CBFFEF0D-245B-41FC-B4E2-B9ABC88A7148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9084"/>
          <a:stretch/>
        </p:blipFill>
        <p:spPr>
          <a:xfrm>
            <a:off x="340488" y="336550"/>
            <a:ext cx="368172" cy="66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7424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780F86D-5BAD-434A-A6E1-9CE1DDB7A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2662" y="549275"/>
            <a:ext cx="10371137" cy="114141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146842-5D23-4FC1-AE63-D70A280D5B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82662" y="1825625"/>
            <a:ext cx="10371138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715EAC-CFC0-4E7F-B8AB-2AB0CF043A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696ACA-79D8-410A-A655-B2EDE9EEDEA2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CB07EC-8E5B-411B-8B6D-8F2E42A6E8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7144C8-1899-4E5E-9CEA-1FBE31A6F9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DFBFDB-A9BD-479C-8D83-ACD3D00E0C3D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457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2" r:id="rId3"/>
    <p:sldLayoutId id="2147483663" r:id="rId4"/>
    <p:sldLayoutId id="2147483650" r:id="rId5"/>
    <p:sldLayoutId id="2147483669" r:id="rId6"/>
    <p:sldLayoutId id="2147483665" r:id="rId7"/>
    <p:sldLayoutId id="2147483654" r:id="rId8"/>
    <p:sldLayoutId id="2147483666" r:id="rId9"/>
    <p:sldLayoutId id="2147483667" r:id="rId10"/>
    <p:sldLayoutId id="2147483668" r:id="rId11"/>
    <p:sldLayoutId id="2147483664" r:id="rId12"/>
    <p:sldLayoutId id="2147483670" r:id="rId13"/>
    <p:sldLayoutId id="2147483671" r:id="rId14"/>
    <p:sldLayoutId id="2147483672" r:id="rId15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6" userDrawn="1">
          <p15:clr>
            <a:srgbClr val="F26B43"/>
          </p15:clr>
        </p15:guide>
        <p15:guide id="2" pos="61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vice.investigacion@urjc.es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svg"/><Relationship Id="rId4" Type="http://schemas.openxmlformats.org/officeDocument/2006/relationships/hyperlink" Target="mailto:investigacion.programapropio@urjc.es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2.emf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0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3.sv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Relationship Id="rId5" Type="http://schemas.openxmlformats.org/officeDocument/2006/relationships/hyperlink" Target="https://urjc-my.sharepoint.com/:x:/g/personal/investigacion_programapropio_urjc_es/IQDR40ZVDc9uS5BD3KyN1pKjAbLJ4xbP7kQJuyWfoE4g7-k?e=c6znuN" TargetMode="External"/><Relationship Id="rId4" Type="http://schemas.openxmlformats.org/officeDocument/2006/relationships/image" Target="../media/image18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2E5FF894-70E1-4C1E-B554-91E52E7FBC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5233" y="5934884"/>
            <a:ext cx="2082559" cy="369332"/>
          </a:xfrm>
        </p:spPr>
        <p:txBody>
          <a:bodyPr/>
          <a:lstStyle/>
          <a:p>
            <a:r>
              <a:rPr lang="es-ES" sz="1200" noProof="0" dirty="0">
                <a:solidFill>
                  <a:schemeClr val="bg1"/>
                </a:solidFill>
              </a:rPr>
              <a:t>Servicio de Investigación</a:t>
            </a:r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693CDCF7-3510-4970-AFCB-F28A722F6FF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2991" y="6264994"/>
            <a:ext cx="2255002" cy="369332"/>
          </a:xfrm>
        </p:spPr>
        <p:txBody>
          <a:bodyPr/>
          <a:lstStyle/>
          <a:p>
            <a:pPr>
              <a:spcAft>
                <a:spcPts val="800"/>
              </a:spcAft>
            </a:pPr>
            <a:r>
              <a:rPr lang="es-ES" noProof="0" dirty="0"/>
              <a:t>Vicerrectorado de Investigación, Doctorado y Biblioteca</a:t>
            </a:r>
          </a:p>
        </p:txBody>
      </p:sp>
      <p:pic>
        <p:nvPicPr>
          <p:cNvPr id="12" name="Imagen 11" descr="Gráfico&#10;&#10;Descripción generada automáticamente con confianza media">
            <a:extLst>
              <a:ext uri="{FF2B5EF4-FFF2-40B4-BE49-F238E27FC236}">
                <a16:creationId xmlns:a16="http://schemas.microsoft.com/office/drawing/2014/main" id="{1019B8DD-82BE-B133-9DD9-A485D73D02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0467" y="-1"/>
            <a:ext cx="5557878" cy="15873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Marcador de posición de imagen 9" descr="Avión volando sobre nubes">
            <a:extLst>
              <a:ext uri="{FF2B5EF4-FFF2-40B4-BE49-F238E27FC236}">
                <a16:creationId xmlns:a16="http://schemas.microsoft.com/office/drawing/2014/main" id="{C3CF433B-7B9C-A700-726E-F2658D82173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81" r="26081"/>
          <a:stretch/>
        </p:blipFill>
        <p:spPr>
          <a:xfrm>
            <a:off x="9301019" y="0"/>
            <a:ext cx="2890982" cy="6858000"/>
          </a:xfr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6A249F54-20B8-5314-C287-4CE1013B0243}"/>
              </a:ext>
            </a:extLst>
          </p:cNvPr>
          <p:cNvSpPr/>
          <p:nvPr/>
        </p:nvSpPr>
        <p:spPr>
          <a:xfrm>
            <a:off x="0" y="0"/>
            <a:ext cx="2347993" cy="136297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0" dirty="0"/>
          </a:p>
        </p:txBody>
      </p:sp>
      <p:pic>
        <p:nvPicPr>
          <p:cNvPr id="13" name="Picture 12" descr="publica_cover_cro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01019" y="0"/>
            <a:ext cx="2890982" cy="68580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495451" y="2813768"/>
            <a:ext cx="6832139" cy="86793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ctr"/>
            <a:r>
              <a:rPr sz="3200" b="0" dirty="0">
                <a:solidFill>
                  <a:srgbClr val="000000"/>
                </a:solidFill>
                <a:latin typeface="Aptos"/>
              </a:rPr>
              <a:t>CONVOCATORIA </a:t>
            </a:r>
            <a:r>
              <a:rPr lang="es-ES" sz="5400" b="1" dirty="0">
                <a:solidFill>
                  <a:srgbClr val="FFBF09"/>
                </a:solidFill>
              </a:rPr>
              <a:t>INVESTIGA</a:t>
            </a:r>
            <a:endParaRPr sz="4600" b="1" dirty="0">
              <a:solidFill>
                <a:srgbClr val="FFBF09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0" y="0"/>
            <a:ext cx="246888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3152" y="6053328"/>
            <a:ext cx="2057400" cy="221599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l"/>
            <a:r>
              <a:rPr sz="1200" b="0" dirty="0">
                <a:solidFill>
                  <a:srgbClr val="FFFFFF"/>
                </a:solidFill>
                <a:latin typeface="Aptos"/>
              </a:rPr>
              <a:t>Servicio de Investigación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3152" y="6327648"/>
            <a:ext cx="2148840" cy="375487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l"/>
            <a:r>
              <a:rPr sz="1100" b="1" dirty="0">
                <a:solidFill>
                  <a:srgbClr val="CC001A"/>
                </a:solidFill>
                <a:latin typeface="Aptos"/>
              </a:rPr>
              <a:t>Vicerrectorado de Investigación,</a:t>
            </a:r>
          </a:p>
          <a:p>
            <a:pPr algn="l"/>
            <a:r>
              <a:rPr sz="1100" b="1" dirty="0">
                <a:solidFill>
                  <a:srgbClr val="CC001A"/>
                </a:solidFill>
                <a:latin typeface="Aptos"/>
              </a:rPr>
              <a:t>Doctorado y Biblioteca</a:t>
            </a:r>
          </a:p>
        </p:txBody>
      </p:sp>
      <p:sp>
        <p:nvSpPr>
          <p:cNvPr id="24" name="Subtítulo 3">
            <a:extLst>
              <a:ext uri="{FF2B5EF4-FFF2-40B4-BE49-F238E27FC236}">
                <a16:creationId xmlns:a16="http://schemas.microsoft.com/office/drawing/2014/main" id="{5BD39B3D-9EDD-FDAC-64D7-ABDAAB8443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07076" y="4775752"/>
            <a:ext cx="6408887" cy="159593"/>
          </a:xfrm>
        </p:spPr>
        <p:txBody>
          <a:bodyPr>
            <a:normAutofit fontScale="70000" lnSpcReduction="20000"/>
          </a:bodyPr>
          <a:lstStyle/>
          <a:p>
            <a:r>
              <a:rPr lang="es-ES" sz="1600" i="1" noProof="0" dirty="0">
                <a:latin typeface="+mj-lt"/>
                <a:ea typeface="+mj-ea"/>
                <a:cs typeface="+mj-cs"/>
              </a:rPr>
              <a:t>PROGRAMA PROPIO DE FOMENTO Y DESARROLLO DE LA INVESTIGACIÓN Y LA INNOVACIÓN</a:t>
            </a: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17961E10-DE8D-21CF-C9B4-169A97889199}"/>
              </a:ext>
            </a:extLst>
          </p:cNvPr>
          <p:cNvSpPr/>
          <p:nvPr/>
        </p:nvSpPr>
        <p:spPr>
          <a:xfrm>
            <a:off x="5564307" y="3669626"/>
            <a:ext cx="1508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800" b="1" dirty="0">
                <a:solidFill>
                  <a:srgbClr val="FFBF09"/>
                </a:solidFill>
              </a:rPr>
              <a:t>2026</a:t>
            </a:r>
            <a:endParaRPr lang="en-US" sz="4800" dirty="0">
              <a:solidFill>
                <a:srgbClr val="FFBF0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8678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>
            <a:extLst>
              <a:ext uri="{FF2B5EF4-FFF2-40B4-BE49-F238E27FC236}">
                <a16:creationId xmlns:a16="http://schemas.microsoft.com/office/drawing/2014/main" id="{158EA973-08B4-A8F4-F2A2-7B663A2B5B3A}"/>
              </a:ext>
            </a:extLst>
          </p:cNvPr>
          <p:cNvGrpSpPr/>
          <p:nvPr/>
        </p:nvGrpSpPr>
        <p:grpSpPr>
          <a:xfrm>
            <a:off x="0" y="-16053"/>
            <a:ext cx="11048568" cy="6874053"/>
            <a:chOff x="0" y="-8026"/>
            <a:chExt cx="11048568" cy="6874053"/>
          </a:xfrm>
        </p:grpSpPr>
        <p:sp>
          <p:nvSpPr>
            <p:cNvPr id="4" name="Rectángulo 3">
              <a:extLst>
                <a:ext uri="{FF2B5EF4-FFF2-40B4-BE49-F238E27FC236}">
                  <a16:creationId xmlns:a16="http://schemas.microsoft.com/office/drawing/2014/main" id="{A572FD10-278F-9871-3076-6C545021F16B}"/>
                </a:ext>
              </a:extLst>
            </p:cNvPr>
            <p:cNvSpPr/>
            <p:nvPr/>
          </p:nvSpPr>
          <p:spPr>
            <a:xfrm>
              <a:off x="0" y="8027"/>
              <a:ext cx="11048567" cy="6858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es-ES" dirty="0">
                <a:solidFill>
                  <a:schemeClr val="tx1"/>
                </a:solidFill>
              </a:endParaRPr>
            </a:p>
          </p:txBody>
        </p:sp>
        <p:grpSp>
          <p:nvGrpSpPr>
            <p:cNvPr id="7" name="Grupo 6">
              <a:extLst>
                <a:ext uri="{FF2B5EF4-FFF2-40B4-BE49-F238E27FC236}">
                  <a16:creationId xmlns:a16="http://schemas.microsoft.com/office/drawing/2014/main" id="{D08E947B-6DA1-211A-7B37-5405E35F2B5C}"/>
                </a:ext>
              </a:extLst>
            </p:cNvPr>
            <p:cNvGrpSpPr/>
            <p:nvPr/>
          </p:nvGrpSpPr>
          <p:grpSpPr>
            <a:xfrm>
              <a:off x="1" y="-8026"/>
              <a:ext cx="11048567" cy="1141502"/>
              <a:chOff x="0" y="0"/>
              <a:chExt cx="11048567" cy="1141502"/>
            </a:xfrm>
          </p:grpSpPr>
          <p:pic>
            <p:nvPicPr>
              <p:cNvPr id="2" name="Imagen 1" descr="Gráfico">
                <a:extLst>
                  <a:ext uri="{FF2B5EF4-FFF2-40B4-BE49-F238E27FC236}">
                    <a16:creationId xmlns:a16="http://schemas.microsoft.com/office/drawing/2014/main" id="{EB2B4F10-9F6C-2C22-40EB-9CB3F3122A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3996732" cy="114150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" name="Rectángulo 5">
                <a:extLst>
                  <a:ext uri="{FF2B5EF4-FFF2-40B4-BE49-F238E27FC236}">
                    <a16:creationId xmlns:a16="http://schemas.microsoft.com/office/drawing/2014/main" id="{FF1774C0-BD42-F011-DFA2-84D20EE7F894}"/>
                  </a:ext>
                </a:extLst>
              </p:cNvPr>
              <p:cNvSpPr/>
              <p:nvPr/>
            </p:nvSpPr>
            <p:spPr>
              <a:xfrm>
                <a:off x="4095751" y="8027"/>
                <a:ext cx="6952816" cy="953998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/>
              <a:lstStyle/>
              <a:p>
                <a:pPr algn="ctr"/>
                <a:r>
                  <a:rPr sz="1400" dirty="0">
                    <a:solidFill>
                      <a:srgbClr val="FFFFFF"/>
                    </a:solidFill>
                    <a:latin typeface="Aptos"/>
                  </a:rPr>
                  <a:t>CONVOCATORIA </a:t>
                </a:r>
                <a:r>
                  <a:rPr lang="es-ES" sz="1400" b="1" dirty="0">
                    <a:solidFill>
                      <a:srgbClr val="FFFFFF"/>
                    </a:solidFill>
                    <a:latin typeface="Aptos"/>
                  </a:rPr>
                  <a:t>INVESTIGA</a:t>
                </a:r>
                <a:r>
                  <a:rPr sz="1400" dirty="0">
                    <a:solidFill>
                      <a:srgbClr val="FFFFFF"/>
                    </a:solidFill>
                    <a:latin typeface="Aptos"/>
                  </a:rPr>
                  <a:t> 2026  </a:t>
                </a:r>
                <a:endParaRPr lang="es-ES" sz="1400" dirty="0">
                  <a:solidFill>
                    <a:srgbClr val="FFFFFF"/>
                  </a:solidFill>
                  <a:latin typeface="Aptos"/>
                </a:endParaRPr>
              </a:p>
              <a:p>
                <a:pPr algn="ctr"/>
                <a:r>
                  <a:rPr sz="1400" dirty="0">
                    <a:solidFill>
                      <a:srgbClr val="FFFFFF"/>
                    </a:solidFill>
                    <a:latin typeface="Aptos"/>
                  </a:rPr>
                  <a:t>RECONOCIMIENTO DE LA ACTIVIDAD INVESTIGADORA </a:t>
                </a:r>
                <a:r>
                  <a:rPr lang="es-ES" sz="1400" dirty="0">
                    <a:solidFill>
                      <a:srgbClr val="FFFFFF"/>
                    </a:solidFill>
                    <a:latin typeface="Aptos"/>
                  </a:rPr>
                  <a:t>DEL</a:t>
                </a:r>
                <a:r>
                  <a:rPr sz="1400" dirty="0">
                    <a:solidFill>
                      <a:srgbClr val="FFFFFF"/>
                    </a:solidFill>
                    <a:latin typeface="Aptos"/>
                  </a:rPr>
                  <a:t> PDI Y PI DOCTOR URJC</a:t>
                </a:r>
                <a:endParaRPr lang="es-ES" sz="28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3" name="Grupo 22">
            <a:extLst>
              <a:ext uri="{FF2B5EF4-FFF2-40B4-BE49-F238E27FC236}">
                <a16:creationId xmlns:a16="http://schemas.microsoft.com/office/drawing/2014/main" id="{8B4BF134-1588-D8C5-18D5-2E5DD3CA21A0}"/>
              </a:ext>
            </a:extLst>
          </p:cNvPr>
          <p:cNvGrpSpPr/>
          <p:nvPr/>
        </p:nvGrpSpPr>
        <p:grpSpPr>
          <a:xfrm>
            <a:off x="284673" y="2896659"/>
            <a:ext cx="10566830" cy="3010817"/>
            <a:chOff x="146650" y="2825521"/>
            <a:chExt cx="9542951" cy="3010817"/>
          </a:xfrm>
        </p:grpSpPr>
        <p:sp>
          <p:nvSpPr>
            <p:cNvPr id="3" name="Shape 5">
              <a:extLst>
                <a:ext uri="{FF2B5EF4-FFF2-40B4-BE49-F238E27FC236}">
                  <a16:creationId xmlns:a16="http://schemas.microsoft.com/office/drawing/2014/main" id="{4E9550DF-7086-ADFF-CF0E-0C2174112C4F}"/>
                </a:ext>
              </a:extLst>
            </p:cNvPr>
            <p:cNvSpPr/>
            <p:nvPr/>
          </p:nvSpPr>
          <p:spPr>
            <a:xfrm>
              <a:off x="146650" y="2825521"/>
              <a:ext cx="4592282" cy="3010817"/>
            </a:xfrm>
            <a:prstGeom prst="roundRect">
              <a:avLst>
                <a:gd name="adj" fmla="val 1852"/>
              </a:avLst>
            </a:prstGeom>
            <a:solidFill>
              <a:srgbClr val="F7F7F7"/>
            </a:solidFill>
            <a:ln w="12700">
              <a:solidFill>
                <a:srgbClr val="D0D0D0"/>
              </a:solidFill>
              <a:prstDash val="solid"/>
            </a:ln>
            <a:effectLst>
              <a:outerShdw blurRad="12700" dist="6350" dir="27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Shape 6">
              <a:extLst>
                <a:ext uri="{FF2B5EF4-FFF2-40B4-BE49-F238E27FC236}">
                  <a16:creationId xmlns:a16="http://schemas.microsoft.com/office/drawing/2014/main" id="{1206F853-A521-5F71-5F11-65263681B463}"/>
                </a:ext>
              </a:extLst>
            </p:cNvPr>
            <p:cNvSpPr/>
            <p:nvPr/>
          </p:nvSpPr>
          <p:spPr>
            <a:xfrm>
              <a:off x="304493" y="2952963"/>
              <a:ext cx="1939729" cy="223023"/>
            </a:xfrm>
            <a:prstGeom prst="roundRect">
              <a:avLst>
                <a:gd name="adj" fmla="val 17857"/>
              </a:avLst>
            </a:prstGeom>
            <a:solidFill>
              <a:schemeClr val="accent2"/>
            </a:solidFill>
            <a:ln w="12700">
              <a:solidFill>
                <a:srgbClr val="142B4D"/>
              </a:solidFill>
              <a:prstDash val="solid"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 7">
              <a:extLst>
                <a:ext uri="{FF2B5EF4-FFF2-40B4-BE49-F238E27FC236}">
                  <a16:creationId xmlns:a16="http://schemas.microsoft.com/office/drawing/2014/main" id="{BCE01587-6016-263A-BCE6-9C4FC0195E86}"/>
                </a:ext>
              </a:extLst>
            </p:cNvPr>
            <p:cNvSpPr/>
            <p:nvPr/>
          </p:nvSpPr>
          <p:spPr>
            <a:xfrm>
              <a:off x="247818" y="2968568"/>
              <a:ext cx="2082781" cy="23275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1100" b="1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VICERRECTORADO</a:t>
              </a:r>
              <a:endParaRPr lang="en-US" sz="1100" dirty="0"/>
            </a:p>
          </p:txBody>
        </p:sp>
        <p:sp>
          <p:nvSpPr>
            <p:cNvPr id="13" name="Text 8">
              <a:extLst>
                <a:ext uri="{FF2B5EF4-FFF2-40B4-BE49-F238E27FC236}">
                  <a16:creationId xmlns:a16="http://schemas.microsoft.com/office/drawing/2014/main" id="{6E8EFF1A-51BC-7EDD-CD4B-2D0AFF87015B}"/>
                </a:ext>
              </a:extLst>
            </p:cNvPr>
            <p:cNvSpPr/>
            <p:nvPr/>
          </p:nvSpPr>
          <p:spPr>
            <a:xfrm>
              <a:off x="322031" y="3271568"/>
              <a:ext cx="4340764" cy="2437328"/>
            </a:xfrm>
            <a:prstGeom prst="rect">
              <a:avLst/>
            </a:prstGeom>
            <a:noFill/>
            <a:ln/>
          </p:spPr>
          <p:txBody>
            <a:bodyPr wrap="square" lIns="254" tIns="254" rIns="254" bIns="254" rtlCol="0" anchor="t">
              <a:normAutofit/>
            </a:bodyPr>
            <a:lstStyle/>
            <a:p>
              <a:pPr marL="0" indent="0">
                <a:buNone/>
              </a:pPr>
              <a:endParaRPr lang="es-ES" sz="1300" noProof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endParaRPr>
            </a:p>
            <a:p>
              <a:pPr marL="1881188" indent="-1881188">
                <a:buNone/>
                <a:tabLst>
                  <a:tab pos="1882775" algn="l"/>
                </a:tabLst>
              </a:pPr>
              <a:r>
                <a:rPr lang="es-ES" sz="1300" noProof="0" dirty="0">
                  <a:solidFill>
                    <a:srgbClr val="111111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Joaquín Rams Ramos 	Vicerrector de Investigación, Doctorado y Biblioteca </a:t>
              </a:r>
              <a:endParaRPr lang="es-ES" sz="1300" noProof="0" dirty="0"/>
            </a:p>
            <a:p>
              <a:pPr marL="0" indent="0">
                <a:buNone/>
                <a:tabLst>
                  <a:tab pos="1882775" algn="l"/>
                </a:tabLst>
              </a:pPr>
              <a:endParaRPr lang="es-ES" sz="1300" noProof="0" dirty="0"/>
            </a:p>
            <a:p>
              <a:pPr marL="0" indent="0">
                <a:buNone/>
                <a:tabLst>
                  <a:tab pos="1882775" algn="l"/>
                </a:tabLst>
              </a:pPr>
              <a:r>
                <a:rPr lang="es-ES" sz="1300" dirty="0"/>
                <a:t>Belén Torres Barreiro	Adjunta al Vicerrectorado</a:t>
              </a:r>
            </a:p>
            <a:p>
              <a:pPr marL="0" indent="0">
                <a:buNone/>
                <a:tabLst>
                  <a:tab pos="1882775" algn="l"/>
                </a:tabLst>
              </a:pPr>
              <a:endParaRPr lang="es-ES" sz="1300" noProof="0" dirty="0"/>
            </a:p>
            <a:p>
              <a:pPr marL="1882775" indent="-1882775">
                <a:buNone/>
                <a:tabLst>
                  <a:tab pos="1882775" algn="l"/>
                </a:tabLst>
              </a:pPr>
              <a:r>
                <a:rPr lang="es-ES" sz="1300" noProof="0" dirty="0"/>
                <a:t>Pilar Rodrigo Herrero	Coordinadora Académica del Programa Propio de Investigación</a:t>
              </a:r>
            </a:p>
            <a:p>
              <a:pPr marL="0" indent="0">
                <a:buNone/>
                <a:tabLst>
                  <a:tab pos="1882775" algn="l"/>
                </a:tabLst>
              </a:pPr>
              <a:endParaRPr lang="es-ES" sz="1300" noProof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endParaRPr>
            </a:p>
            <a:p>
              <a:pPr>
                <a:tabLst>
                  <a:tab pos="1882775" algn="l"/>
                </a:tabLst>
              </a:pPr>
              <a:r>
                <a:rPr lang="es-ES" sz="1300" dirty="0"/>
                <a:t>Jorge Acuña </a:t>
              </a:r>
              <a:r>
                <a:rPr lang="es-ES" sz="1300" dirty="0" err="1"/>
                <a:t>Acuña</a:t>
              </a:r>
              <a:r>
                <a:rPr lang="es-ES" sz="1300" dirty="0"/>
                <a:t>	Secretario del Vicerrectorado</a:t>
              </a:r>
            </a:p>
            <a:p>
              <a:endParaRPr lang="es-ES" sz="1300" noProof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endParaRPr>
            </a:p>
            <a:p>
              <a:pPr algn="ctr">
                <a:tabLst>
                  <a:tab pos="1882775" algn="l"/>
                </a:tabLst>
              </a:pPr>
              <a:r>
                <a:rPr lang="es-ES" sz="1300" noProof="0" dirty="0">
                  <a:solidFill>
                    <a:srgbClr val="111111"/>
                  </a:solidFill>
                  <a:latin typeface="Arial" pitchFamily="34" charset="0"/>
                  <a:ea typeface="Arial" pitchFamily="34" charset="-122"/>
                  <a:cs typeface="Arial" pitchFamily="34" charset="-120"/>
                  <a:hlinkClick r:id="rId3"/>
                </a:rPr>
                <a:t>vice.investigacion@urjc.es</a:t>
              </a:r>
              <a:endParaRPr lang="es-ES" sz="1300" noProof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endParaRPr>
            </a:p>
            <a:p>
              <a:pPr marL="0" indent="0">
                <a:buNone/>
              </a:pPr>
              <a:endParaRPr lang="es-ES" sz="1300" noProof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endParaRPr>
            </a:p>
          </p:txBody>
        </p:sp>
        <p:sp>
          <p:nvSpPr>
            <p:cNvPr id="14" name="Shape 9">
              <a:extLst>
                <a:ext uri="{FF2B5EF4-FFF2-40B4-BE49-F238E27FC236}">
                  <a16:creationId xmlns:a16="http://schemas.microsoft.com/office/drawing/2014/main" id="{2E1E74AB-9B82-E249-CED0-832E3FD73FA2}"/>
                </a:ext>
              </a:extLst>
            </p:cNvPr>
            <p:cNvSpPr/>
            <p:nvPr/>
          </p:nvSpPr>
          <p:spPr>
            <a:xfrm>
              <a:off x="4838176" y="2825521"/>
              <a:ext cx="4851425" cy="3010817"/>
            </a:xfrm>
            <a:prstGeom prst="roundRect">
              <a:avLst>
                <a:gd name="adj" fmla="val 1852"/>
              </a:avLst>
            </a:prstGeom>
            <a:solidFill>
              <a:srgbClr val="F7F7F7"/>
            </a:solidFill>
            <a:ln w="12700">
              <a:solidFill>
                <a:srgbClr val="D0D0D0"/>
              </a:solidFill>
              <a:prstDash val="solid"/>
            </a:ln>
            <a:effectLst>
              <a:outerShdw blurRad="12700" dist="6350" dir="27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s-ES"/>
            </a:p>
          </p:txBody>
        </p:sp>
        <p:sp>
          <p:nvSpPr>
            <p:cNvPr id="15" name="Shape 10">
              <a:extLst>
                <a:ext uri="{FF2B5EF4-FFF2-40B4-BE49-F238E27FC236}">
                  <a16:creationId xmlns:a16="http://schemas.microsoft.com/office/drawing/2014/main" id="{67E6B548-4E39-4D7A-5D74-EE48A4C510CF}"/>
                </a:ext>
              </a:extLst>
            </p:cNvPr>
            <p:cNvSpPr/>
            <p:nvPr/>
          </p:nvSpPr>
          <p:spPr>
            <a:xfrm>
              <a:off x="4984539" y="2943632"/>
              <a:ext cx="3357314" cy="232354"/>
            </a:xfrm>
            <a:prstGeom prst="roundRect">
              <a:avLst>
                <a:gd name="adj" fmla="val 17857"/>
              </a:avLst>
            </a:prstGeom>
            <a:solidFill>
              <a:srgbClr val="FFBF09"/>
            </a:solidFill>
            <a:ln w="12700">
              <a:solidFill>
                <a:srgbClr val="1E9EB2"/>
              </a:solidFill>
              <a:prstDash val="solid"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7" name="Text 12">
              <a:extLst>
                <a:ext uri="{FF2B5EF4-FFF2-40B4-BE49-F238E27FC236}">
                  <a16:creationId xmlns:a16="http://schemas.microsoft.com/office/drawing/2014/main" id="{25D2E9BC-0F85-EBE1-F772-1EE2076A00C9}"/>
                </a:ext>
              </a:extLst>
            </p:cNvPr>
            <p:cNvSpPr/>
            <p:nvPr/>
          </p:nvSpPr>
          <p:spPr>
            <a:xfrm>
              <a:off x="4996023" y="3271568"/>
              <a:ext cx="4535735" cy="2437328"/>
            </a:xfrm>
            <a:prstGeom prst="rect">
              <a:avLst/>
            </a:prstGeom>
            <a:noFill/>
            <a:ln/>
          </p:spPr>
          <p:txBody>
            <a:bodyPr wrap="square" lIns="254" tIns="254" rIns="254" bIns="254" rtlCol="0" anchor="t">
              <a:normAutofit/>
            </a:bodyPr>
            <a:lstStyle/>
            <a:p>
              <a:pPr marL="0" indent="0">
                <a:buNone/>
                <a:tabLst>
                  <a:tab pos="2151063" algn="l"/>
                </a:tabLst>
              </a:pPr>
              <a:endParaRPr lang="es-ES" sz="1250" noProof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endParaRPr>
            </a:p>
            <a:p>
              <a:pPr marL="0" indent="0">
                <a:buNone/>
                <a:tabLst>
                  <a:tab pos="2151063" algn="l"/>
                </a:tabLst>
              </a:pPr>
              <a:r>
                <a:rPr lang="es-ES" sz="1250" noProof="0" dirty="0">
                  <a:solidFill>
                    <a:srgbClr val="111111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Francisco Martín Sánchez	Jefe de Servicio</a:t>
              </a:r>
            </a:p>
            <a:p>
              <a:pPr marL="0" indent="0">
                <a:buNone/>
                <a:tabLst>
                  <a:tab pos="2151063" algn="l"/>
                </a:tabLst>
              </a:pPr>
              <a:endParaRPr lang="es-ES" sz="1250" noProof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endParaRPr>
            </a:p>
            <a:p>
              <a:pPr marL="0" indent="0">
                <a:buNone/>
                <a:tabLst>
                  <a:tab pos="2151063" algn="l"/>
                </a:tabLst>
              </a:pPr>
              <a:endParaRPr lang="es-ES" sz="1250" noProof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endParaRPr>
            </a:p>
            <a:p>
              <a:pPr marL="0" indent="0">
                <a:buNone/>
                <a:tabLst>
                  <a:tab pos="2151063" algn="l"/>
                </a:tabLst>
              </a:pPr>
              <a:r>
                <a:rPr lang="es-ES" sz="1250" b="1" noProof="0" dirty="0"/>
                <a:t>Victoria Martínez Vallarín	Gestora Programa Propio</a:t>
              </a:r>
            </a:p>
            <a:p>
              <a:pPr marL="0" indent="0">
                <a:buNone/>
                <a:tabLst>
                  <a:tab pos="2151063" algn="l"/>
                </a:tabLst>
              </a:pPr>
              <a:endParaRPr lang="es-ES" sz="1250" b="1" dirty="0"/>
            </a:p>
            <a:p>
              <a:pPr>
                <a:tabLst>
                  <a:tab pos="2151063" algn="l"/>
                </a:tabLst>
              </a:pPr>
              <a:r>
                <a:rPr lang="es-ES" sz="1250" b="1" noProof="0" dirty="0"/>
                <a:t>Begoña </a:t>
              </a:r>
              <a:r>
                <a:rPr lang="es-ES" sz="1250" b="1" dirty="0"/>
                <a:t>Pontes Rodríguez	Gestora Programa Propio</a:t>
              </a:r>
              <a:endParaRPr lang="es-ES" sz="1250" b="1" noProof="0" dirty="0"/>
            </a:p>
            <a:p>
              <a:pPr marL="2152650"/>
              <a:endParaRPr lang="es-ES" sz="1200" dirty="0"/>
            </a:p>
            <a:p>
              <a:pPr marL="2152650"/>
              <a:endParaRPr lang="es-ES" sz="1200" dirty="0">
                <a:hlinkClick r:id="rId4"/>
              </a:endParaRPr>
            </a:p>
            <a:p>
              <a:pPr marL="2152650"/>
              <a:endParaRPr lang="es-ES" sz="1200" dirty="0">
                <a:hlinkClick r:id="rId4"/>
              </a:endParaRPr>
            </a:p>
            <a:p>
              <a:pPr marL="2152650"/>
              <a:endParaRPr lang="es-ES" sz="1200" dirty="0">
                <a:hlinkClick r:id="rId4"/>
              </a:endParaRPr>
            </a:p>
            <a:p>
              <a:pPr algn="ctr"/>
              <a:r>
                <a:rPr lang="es-ES" sz="1300" dirty="0">
                  <a:hlinkClick r:id="rId4"/>
                </a:rPr>
                <a:t>investigacion.programapropio@urjc.es</a:t>
              </a:r>
              <a:endParaRPr lang="es-ES" sz="1300" dirty="0"/>
            </a:p>
            <a:p>
              <a:pPr>
                <a:tabLst>
                  <a:tab pos="2241550" algn="l"/>
                </a:tabLst>
              </a:pPr>
              <a:endParaRPr lang="es-ES" sz="1200" dirty="0"/>
            </a:p>
            <a:p>
              <a:pPr>
                <a:tabLst>
                  <a:tab pos="2241550" algn="l"/>
                </a:tabLst>
              </a:pPr>
              <a:endParaRPr lang="es-ES" sz="1200" dirty="0"/>
            </a:p>
            <a:p>
              <a:pPr marL="0" indent="0">
                <a:buNone/>
                <a:tabLst>
                  <a:tab pos="2241550" algn="l"/>
                </a:tabLst>
              </a:pPr>
              <a:endParaRPr lang="es-ES" sz="1250" noProof="0" dirty="0"/>
            </a:p>
            <a:p>
              <a:pPr marL="0" indent="0">
                <a:buNone/>
              </a:pPr>
              <a:endParaRPr lang="es-ES" sz="1250" noProof="0" dirty="0"/>
            </a:p>
            <a:p>
              <a:pPr marL="0" indent="0">
                <a:buNone/>
              </a:pPr>
              <a:endParaRPr lang="es-ES" sz="1250" noProof="0" dirty="0"/>
            </a:p>
            <a:p>
              <a:pPr marL="0" indent="0">
                <a:buNone/>
              </a:pPr>
              <a:endParaRPr lang="es-ES" sz="1250" noProof="0" dirty="0"/>
            </a:p>
          </p:txBody>
        </p:sp>
        <p:sp>
          <p:nvSpPr>
            <p:cNvPr id="20" name="Text 15">
              <a:extLst>
                <a:ext uri="{FF2B5EF4-FFF2-40B4-BE49-F238E27FC236}">
                  <a16:creationId xmlns:a16="http://schemas.microsoft.com/office/drawing/2014/main" id="{AE8FE720-0ACA-D60E-7A04-B90268B3103F}"/>
                </a:ext>
              </a:extLst>
            </p:cNvPr>
            <p:cNvSpPr/>
            <p:nvPr/>
          </p:nvSpPr>
          <p:spPr>
            <a:xfrm>
              <a:off x="4935605" y="3014861"/>
              <a:ext cx="3448818" cy="11133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1100" b="1" dirty="0">
                  <a:solidFill>
                    <a:srgbClr val="FFFFFF"/>
                  </a:solidFill>
                  <a:latin typeface="Arial" pitchFamily="34" charset="0"/>
                  <a:cs typeface="Arial" pitchFamily="34" charset="-120"/>
                </a:rPr>
                <a:t>SERVICIO DE INVESTIGACIÓN -  PROGRAMA PROPIO</a:t>
              </a:r>
              <a:endParaRPr lang="en-US" sz="1100" dirty="0"/>
            </a:p>
          </p:txBody>
        </p:sp>
      </p:grpSp>
      <p:pic>
        <p:nvPicPr>
          <p:cNvPr id="22" name="Gráfico 21" descr="Grupo contorno">
            <a:extLst>
              <a:ext uri="{FF2B5EF4-FFF2-40B4-BE49-F238E27FC236}">
                <a16:creationId xmlns:a16="http://schemas.microsoft.com/office/drawing/2014/main" id="{48AA189A-307E-4599-1A80-6FD03E58499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7947" y="1273505"/>
            <a:ext cx="1169461" cy="1169461"/>
          </a:xfrm>
          <a:prstGeom prst="rect">
            <a:avLst/>
          </a:prstGeom>
        </p:spPr>
      </p:pic>
      <p:sp>
        <p:nvSpPr>
          <p:cNvPr id="12" name="Text 3">
            <a:extLst>
              <a:ext uri="{FF2B5EF4-FFF2-40B4-BE49-F238E27FC236}">
                <a16:creationId xmlns:a16="http://schemas.microsoft.com/office/drawing/2014/main" id="{44729EE7-2D63-FE0E-FE17-36DC6938DD80}"/>
              </a:ext>
            </a:extLst>
          </p:cNvPr>
          <p:cNvSpPr/>
          <p:nvPr/>
        </p:nvSpPr>
        <p:spPr>
          <a:xfrm>
            <a:off x="1582420" y="1910388"/>
            <a:ext cx="9601200" cy="365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FFBF09"/>
                </a:solidFill>
              </a:rPr>
              <a:t>Responsables del Programa Propio de Investigación</a:t>
            </a:r>
            <a:endParaRPr lang="en-US" sz="2200" dirty="0">
              <a:solidFill>
                <a:srgbClr val="FFBF0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10985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238B98-CDC6-0843-0DB9-B3A43285BE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>
            <a:extLst>
              <a:ext uri="{FF2B5EF4-FFF2-40B4-BE49-F238E27FC236}">
                <a16:creationId xmlns:a16="http://schemas.microsoft.com/office/drawing/2014/main" id="{000371B2-3990-2164-940F-464F057E629C}"/>
              </a:ext>
            </a:extLst>
          </p:cNvPr>
          <p:cNvGrpSpPr/>
          <p:nvPr/>
        </p:nvGrpSpPr>
        <p:grpSpPr>
          <a:xfrm>
            <a:off x="0" y="-8026"/>
            <a:ext cx="11048567" cy="6866026"/>
            <a:chOff x="0" y="-8026"/>
            <a:chExt cx="11048567" cy="6874053"/>
          </a:xfrm>
        </p:grpSpPr>
        <p:sp>
          <p:nvSpPr>
            <p:cNvPr id="4" name="Rectángulo 3">
              <a:extLst>
                <a:ext uri="{FF2B5EF4-FFF2-40B4-BE49-F238E27FC236}">
                  <a16:creationId xmlns:a16="http://schemas.microsoft.com/office/drawing/2014/main" id="{BDA9BEF3-6B19-2FA4-7522-395ED223BEBD}"/>
                </a:ext>
              </a:extLst>
            </p:cNvPr>
            <p:cNvSpPr/>
            <p:nvPr/>
          </p:nvSpPr>
          <p:spPr>
            <a:xfrm>
              <a:off x="0" y="8027"/>
              <a:ext cx="11048567" cy="6858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es-ES" dirty="0">
                <a:solidFill>
                  <a:schemeClr val="tx1"/>
                </a:solidFill>
              </a:endParaRPr>
            </a:p>
          </p:txBody>
        </p:sp>
        <p:pic>
          <p:nvPicPr>
            <p:cNvPr id="2" name="Imagen 1" descr="Gráfico">
              <a:extLst>
                <a:ext uri="{FF2B5EF4-FFF2-40B4-BE49-F238E27FC236}">
                  <a16:creationId xmlns:a16="http://schemas.microsoft.com/office/drawing/2014/main" id="{E86B008F-EAFC-D30C-3CAB-F121D4B2DF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-8026"/>
              <a:ext cx="3996732" cy="114150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" name="CuadroTexto 8">
            <a:extLst>
              <a:ext uri="{FF2B5EF4-FFF2-40B4-BE49-F238E27FC236}">
                <a16:creationId xmlns:a16="http://schemas.microsoft.com/office/drawing/2014/main" id="{4E914782-51EC-7EEF-0488-2B47BDBAE9A3}"/>
              </a:ext>
            </a:extLst>
          </p:cNvPr>
          <p:cNvSpPr txBox="1"/>
          <p:nvPr/>
        </p:nvSpPr>
        <p:spPr>
          <a:xfrm>
            <a:off x="1600164" y="1771210"/>
            <a:ext cx="55793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FFBF09"/>
                </a:solidFill>
              </a:rPr>
              <a:t>Programa propio</a:t>
            </a:r>
          </a:p>
        </p:txBody>
      </p:sp>
      <p:pic>
        <p:nvPicPr>
          <p:cNvPr id="22" name="Gráfico 21" descr="Portapapeles con relleno sólido">
            <a:extLst>
              <a:ext uri="{FF2B5EF4-FFF2-40B4-BE49-F238E27FC236}">
                <a16:creationId xmlns:a16="http://schemas.microsoft.com/office/drawing/2014/main" id="{D764FB9B-7604-9276-C7FF-3FBE167E0B5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7979" y="1351310"/>
            <a:ext cx="914400" cy="914400"/>
          </a:xfrm>
          <a:prstGeom prst="rect">
            <a:avLst/>
          </a:prstGeom>
        </p:spPr>
      </p:pic>
      <p:sp>
        <p:nvSpPr>
          <p:cNvPr id="24" name="Shape 5">
            <a:extLst>
              <a:ext uri="{FF2B5EF4-FFF2-40B4-BE49-F238E27FC236}">
                <a16:creationId xmlns:a16="http://schemas.microsoft.com/office/drawing/2014/main" id="{DEAB80A1-15DC-8568-A1C0-FC7F07E7439B}"/>
              </a:ext>
            </a:extLst>
          </p:cNvPr>
          <p:cNvSpPr/>
          <p:nvPr/>
        </p:nvSpPr>
        <p:spPr>
          <a:xfrm>
            <a:off x="253733" y="4692611"/>
            <a:ext cx="4152071" cy="1695632"/>
          </a:xfrm>
          <a:prstGeom prst="roundRect">
            <a:avLst>
              <a:gd name="adj" fmla="val 1852"/>
            </a:avLst>
          </a:prstGeom>
          <a:solidFill>
            <a:srgbClr val="F7F7F7"/>
          </a:solidFill>
          <a:ln w="12700">
            <a:solidFill>
              <a:srgbClr val="D0D0D0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s-ES"/>
          </a:p>
        </p:txBody>
      </p:sp>
      <p:sp>
        <p:nvSpPr>
          <p:cNvPr id="25" name="Shape 6">
            <a:extLst>
              <a:ext uri="{FF2B5EF4-FFF2-40B4-BE49-F238E27FC236}">
                <a16:creationId xmlns:a16="http://schemas.microsoft.com/office/drawing/2014/main" id="{6EF0D594-4C58-4495-BEE7-D62E62EC0005}"/>
              </a:ext>
            </a:extLst>
          </p:cNvPr>
          <p:cNvSpPr/>
          <p:nvPr/>
        </p:nvSpPr>
        <p:spPr>
          <a:xfrm>
            <a:off x="303569" y="4820052"/>
            <a:ext cx="4053069" cy="223023"/>
          </a:xfrm>
          <a:prstGeom prst="roundRect">
            <a:avLst>
              <a:gd name="adj" fmla="val 17857"/>
            </a:avLst>
          </a:prstGeom>
          <a:solidFill>
            <a:srgbClr val="008A3E"/>
          </a:solidFill>
          <a:ln w="12700">
            <a:solidFill>
              <a:srgbClr val="142B4D"/>
            </a:solidFill>
            <a:prstDash val="solid"/>
          </a:ln>
        </p:spPr>
        <p:txBody>
          <a:bodyPr/>
          <a:lstStyle/>
          <a:p>
            <a:endParaRPr lang="es-ES" dirty="0"/>
          </a:p>
        </p:txBody>
      </p:sp>
      <p:sp>
        <p:nvSpPr>
          <p:cNvPr id="26" name="Text 7">
            <a:extLst>
              <a:ext uri="{FF2B5EF4-FFF2-40B4-BE49-F238E27FC236}">
                <a16:creationId xmlns:a16="http://schemas.microsoft.com/office/drawing/2014/main" id="{5BC713E3-9323-C629-AE16-9328DF2B13E5}"/>
              </a:ext>
            </a:extLst>
          </p:cNvPr>
          <p:cNvSpPr/>
          <p:nvPr/>
        </p:nvSpPr>
        <p:spPr>
          <a:xfrm>
            <a:off x="290582" y="4878408"/>
            <a:ext cx="4076475" cy="1226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cs typeface="Arial" pitchFamily="34" charset="-120"/>
              </a:rPr>
              <a:t>CONVOCATORIA GENERAL Y FOMENTO DEL LIDERAZGO JOVEN</a:t>
            </a:r>
            <a:endParaRPr lang="en-US" sz="1000" dirty="0"/>
          </a:p>
        </p:txBody>
      </p:sp>
      <p:sp>
        <p:nvSpPr>
          <p:cNvPr id="27" name="Text 8">
            <a:extLst>
              <a:ext uri="{FF2B5EF4-FFF2-40B4-BE49-F238E27FC236}">
                <a16:creationId xmlns:a16="http://schemas.microsoft.com/office/drawing/2014/main" id="{BB6F7E37-DABD-4BD3-EDA9-3C69C29CC640}"/>
              </a:ext>
            </a:extLst>
          </p:cNvPr>
          <p:cNvSpPr/>
          <p:nvPr/>
        </p:nvSpPr>
        <p:spPr>
          <a:xfrm>
            <a:off x="460055" y="5001080"/>
            <a:ext cx="3845788" cy="1292143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endParaRPr lang="es-ES" sz="1300" noProof="0" dirty="0"/>
          </a:p>
          <a:p>
            <a:pPr marL="0" indent="0">
              <a:buNone/>
            </a:pPr>
            <a:r>
              <a:rPr lang="es-ES" sz="13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 está desarrollando una convocatoria para la realización de gastos de investigación: estancias nacionales, viajes, fungibles, publicaciones, pequeño inventariable, …</a:t>
            </a:r>
            <a:endParaRPr lang="es-ES" sz="1300" noProof="0" dirty="0"/>
          </a:p>
        </p:txBody>
      </p:sp>
      <p:sp>
        <p:nvSpPr>
          <p:cNvPr id="35" name="Shape 5">
            <a:extLst>
              <a:ext uri="{FF2B5EF4-FFF2-40B4-BE49-F238E27FC236}">
                <a16:creationId xmlns:a16="http://schemas.microsoft.com/office/drawing/2014/main" id="{BD197B6B-E6B0-E5D7-2924-9241036F9A38}"/>
              </a:ext>
            </a:extLst>
          </p:cNvPr>
          <p:cNvSpPr/>
          <p:nvPr/>
        </p:nvSpPr>
        <p:spPr>
          <a:xfrm>
            <a:off x="252773" y="2896660"/>
            <a:ext cx="4152070" cy="1695632"/>
          </a:xfrm>
          <a:prstGeom prst="roundRect">
            <a:avLst>
              <a:gd name="adj" fmla="val 1852"/>
            </a:avLst>
          </a:prstGeom>
          <a:solidFill>
            <a:srgbClr val="F7F7F7"/>
          </a:solidFill>
          <a:ln w="12700">
            <a:solidFill>
              <a:srgbClr val="D0D0D0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s-ES"/>
          </a:p>
        </p:txBody>
      </p:sp>
      <p:sp>
        <p:nvSpPr>
          <p:cNvPr id="36" name="Shape 6">
            <a:extLst>
              <a:ext uri="{FF2B5EF4-FFF2-40B4-BE49-F238E27FC236}">
                <a16:creationId xmlns:a16="http://schemas.microsoft.com/office/drawing/2014/main" id="{96ED62C9-0F3F-A239-5BC0-D32BA7D9F5FB}"/>
              </a:ext>
            </a:extLst>
          </p:cNvPr>
          <p:cNvSpPr/>
          <p:nvPr/>
        </p:nvSpPr>
        <p:spPr>
          <a:xfrm>
            <a:off x="410617" y="3024101"/>
            <a:ext cx="3727861" cy="223023"/>
          </a:xfrm>
          <a:prstGeom prst="roundRect">
            <a:avLst>
              <a:gd name="adj" fmla="val 17857"/>
            </a:avLst>
          </a:prstGeom>
          <a:solidFill>
            <a:schemeClr val="accent2"/>
          </a:solidFill>
          <a:ln w="12700">
            <a:solidFill>
              <a:srgbClr val="142B4D"/>
            </a:solidFill>
            <a:prstDash val="solid"/>
          </a:ln>
        </p:spPr>
        <p:txBody>
          <a:bodyPr/>
          <a:lstStyle/>
          <a:p>
            <a:endParaRPr lang="es-ES" dirty="0"/>
          </a:p>
        </p:txBody>
      </p:sp>
      <p:sp>
        <p:nvSpPr>
          <p:cNvPr id="37" name="Text 7">
            <a:extLst>
              <a:ext uri="{FF2B5EF4-FFF2-40B4-BE49-F238E27FC236}">
                <a16:creationId xmlns:a16="http://schemas.microsoft.com/office/drawing/2014/main" id="{7B6467D2-56C1-D3D4-8A1B-52E5AD738B17}"/>
              </a:ext>
            </a:extLst>
          </p:cNvPr>
          <p:cNvSpPr/>
          <p:nvPr/>
        </p:nvSpPr>
        <p:spPr>
          <a:xfrm>
            <a:off x="410616" y="3093496"/>
            <a:ext cx="2314655" cy="6285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ESTANCIAS INTERNACIONALES</a:t>
            </a:r>
            <a:endParaRPr lang="en-US" sz="1000" dirty="0"/>
          </a:p>
        </p:txBody>
      </p:sp>
      <p:sp>
        <p:nvSpPr>
          <p:cNvPr id="38" name="Text 8">
            <a:extLst>
              <a:ext uri="{FF2B5EF4-FFF2-40B4-BE49-F238E27FC236}">
                <a16:creationId xmlns:a16="http://schemas.microsoft.com/office/drawing/2014/main" id="{51957C0E-9611-27C7-A6CD-73664AD1F68C}"/>
              </a:ext>
            </a:extLst>
          </p:cNvPr>
          <p:cNvSpPr/>
          <p:nvPr/>
        </p:nvSpPr>
        <p:spPr>
          <a:xfrm>
            <a:off x="428155" y="3442463"/>
            <a:ext cx="4154009" cy="8801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s-ES" sz="13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</a:t>
            </a:r>
            <a:r>
              <a:rPr lang="es-ES" sz="1300" noProof="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mpulsar</a:t>
            </a:r>
            <a:r>
              <a:rPr lang="es-ES" sz="1300" noProof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la movilidad internacional, la generación y transmisión de conocimiento, y el establecimiento de relaciones internacionales.</a:t>
            </a:r>
            <a:endParaRPr lang="es-ES" sz="1300" noProof="0" dirty="0"/>
          </a:p>
        </p:txBody>
      </p:sp>
      <p:sp>
        <p:nvSpPr>
          <p:cNvPr id="39" name="Shape 9">
            <a:extLst>
              <a:ext uri="{FF2B5EF4-FFF2-40B4-BE49-F238E27FC236}">
                <a16:creationId xmlns:a16="http://schemas.microsoft.com/office/drawing/2014/main" id="{E01B312E-6132-7DE0-C398-865A07E420B1}"/>
              </a:ext>
            </a:extLst>
          </p:cNvPr>
          <p:cNvSpPr/>
          <p:nvPr/>
        </p:nvSpPr>
        <p:spPr>
          <a:xfrm>
            <a:off x="4528534" y="2896660"/>
            <a:ext cx="4003012" cy="1695632"/>
          </a:xfrm>
          <a:prstGeom prst="roundRect">
            <a:avLst>
              <a:gd name="adj" fmla="val 1852"/>
            </a:avLst>
          </a:prstGeom>
          <a:solidFill>
            <a:srgbClr val="F7F7F7"/>
          </a:solidFill>
          <a:ln w="12700">
            <a:solidFill>
              <a:srgbClr val="D0D0D0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s-ES" dirty="0"/>
          </a:p>
        </p:txBody>
      </p:sp>
      <p:sp>
        <p:nvSpPr>
          <p:cNvPr id="40" name="Shape 10">
            <a:extLst>
              <a:ext uri="{FF2B5EF4-FFF2-40B4-BE49-F238E27FC236}">
                <a16:creationId xmlns:a16="http://schemas.microsoft.com/office/drawing/2014/main" id="{EDD38FD7-3CA5-8938-3569-DD6CD975E50D}"/>
              </a:ext>
            </a:extLst>
          </p:cNvPr>
          <p:cNvSpPr/>
          <p:nvPr/>
        </p:nvSpPr>
        <p:spPr>
          <a:xfrm>
            <a:off x="4693687" y="3008392"/>
            <a:ext cx="1765466" cy="238444"/>
          </a:xfrm>
          <a:prstGeom prst="roundRect">
            <a:avLst>
              <a:gd name="adj" fmla="val 17857"/>
            </a:avLst>
          </a:prstGeom>
          <a:solidFill>
            <a:srgbClr val="0070C0"/>
          </a:solidFill>
          <a:ln w="12700">
            <a:solidFill>
              <a:srgbClr val="1E9EB2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1" name="Text 11">
            <a:extLst>
              <a:ext uri="{FF2B5EF4-FFF2-40B4-BE49-F238E27FC236}">
                <a16:creationId xmlns:a16="http://schemas.microsoft.com/office/drawing/2014/main" id="{2C9FCA17-DC20-0486-037A-6594A4487977}"/>
              </a:ext>
            </a:extLst>
          </p:cNvPr>
          <p:cNvSpPr/>
          <p:nvPr/>
        </p:nvSpPr>
        <p:spPr>
          <a:xfrm>
            <a:off x="4811221" y="3080858"/>
            <a:ext cx="1753122" cy="9558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cs typeface="Arial" pitchFamily="34" charset="-120"/>
              </a:rPr>
              <a:t>PUBLICA</a:t>
            </a:r>
            <a:endParaRPr lang="en-US" sz="1000" dirty="0"/>
          </a:p>
        </p:txBody>
      </p:sp>
      <p:sp>
        <p:nvSpPr>
          <p:cNvPr id="42" name="Text 12">
            <a:extLst>
              <a:ext uri="{FF2B5EF4-FFF2-40B4-BE49-F238E27FC236}">
                <a16:creationId xmlns:a16="http://schemas.microsoft.com/office/drawing/2014/main" id="{C035FC70-664E-CF57-9F17-C8F1048A5160}"/>
              </a:ext>
            </a:extLst>
          </p:cNvPr>
          <p:cNvSpPr/>
          <p:nvPr/>
        </p:nvSpPr>
        <p:spPr>
          <a:xfrm>
            <a:off x="4737006" y="3342706"/>
            <a:ext cx="3617912" cy="8109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endParaRPr lang="es-ES" sz="1300" noProof="0" dirty="0">
              <a:solidFill>
                <a:srgbClr val="111111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>
              <a:buNone/>
            </a:pPr>
            <a:r>
              <a:rPr lang="es-ES" sz="1300" noProof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Reconocimiento de la productividad investigadora a través de las publicaciones realizadas en cada anualidad.</a:t>
            </a:r>
            <a:endParaRPr lang="es-ES" sz="1300" noProof="0" dirty="0"/>
          </a:p>
        </p:txBody>
      </p:sp>
      <p:sp>
        <p:nvSpPr>
          <p:cNvPr id="43" name="Shape 9">
            <a:extLst>
              <a:ext uri="{FF2B5EF4-FFF2-40B4-BE49-F238E27FC236}">
                <a16:creationId xmlns:a16="http://schemas.microsoft.com/office/drawing/2014/main" id="{55FB6A39-E065-18DA-CF49-9C3F570B52F5}"/>
              </a:ext>
            </a:extLst>
          </p:cNvPr>
          <p:cNvSpPr/>
          <p:nvPr/>
        </p:nvSpPr>
        <p:spPr>
          <a:xfrm>
            <a:off x="4528535" y="4696680"/>
            <a:ext cx="4003012" cy="1695632"/>
          </a:xfrm>
          <a:prstGeom prst="roundRect">
            <a:avLst>
              <a:gd name="adj" fmla="val 1852"/>
            </a:avLst>
          </a:prstGeom>
          <a:solidFill>
            <a:srgbClr val="F7F7F7"/>
          </a:solidFill>
          <a:ln w="12700">
            <a:solidFill>
              <a:srgbClr val="D0D0D0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s-ES" dirty="0"/>
          </a:p>
        </p:txBody>
      </p:sp>
      <p:sp>
        <p:nvSpPr>
          <p:cNvPr id="44" name="Shape 10">
            <a:extLst>
              <a:ext uri="{FF2B5EF4-FFF2-40B4-BE49-F238E27FC236}">
                <a16:creationId xmlns:a16="http://schemas.microsoft.com/office/drawing/2014/main" id="{F9348A85-6364-DCC8-5B1D-8EA2E1FFB38D}"/>
              </a:ext>
            </a:extLst>
          </p:cNvPr>
          <p:cNvSpPr/>
          <p:nvPr/>
        </p:nvSpPr>
        <p:spPr>
          <a:xfrm>
            <a:off x="4743463" y="4824121"/>
            <a:ext cx="1397783" cy="223023"/>
          </a:xfrm>
          <a:prstGeom prst="roundRect">
            <a:avLst>
              <a:gd name="adj" fmla="val 17857"/>
            </a:avLst>
          </a:prstGeom>
          <a:solidFill>
            <a:srgbClr val="FFC000"/>
          </a:solidFill>
          <a:ln w="12700">
            <a:solidFill>
              <a:srgbClr val="1E9EB2"/>
            </a:solidFill>
            <a:prstDash val="solid"/>
          </a:ln>
        </p:spPr>
        <p:txBody>
          <a:bodyPr/>
          <a:lstStyle/>
          <a:p>
            <a:endParaRPr lang="es-ES">
              <a:solidFill>
                <a:srgbClr val="FFC000"/>
              </a:solidFill>
            </a:endParaRPr>
          </a:p>
        </p:txBody>
      </p:sp>
      <p:sp>
        <p:nvSpPr>
          <p:cNvPr id="45" name="Text 11">
            <a:extLst>
              <a:ext uri="{FF2B5EF4-FFF2-40B4-BE49-F238E27FC236}">
                <a16:creationId xmlns:a16="http://schemas.microsoft.com/office/drawing/2014/main" id="{B5F2AC69-139E-8EEE-0FF7-A7E36C169B85}"/>
              </a:ext>
            </a:extLst>
          </p:cNvPr>
          <p:cNvSpPr/>
          <p:nvPr/>
        </p:nvSpPr>
        <p:spPr>
          <a:xfrm>
            <a:off x="4322124" y="4898974"/>
            <a:ext cx="1753122" cy="9558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cs typeface="Arial" pitchFamily="34" charset="-120"/>
              </a:rPr>
              <a:t>INVESTIGA</a:t>
            </a:r>
            <a:endParaRPr lang="en-US" sz="1000" dirty="0"/>
          </a:p>
        </p:txBody>
      </p:sp>
      <p:sp>
        <p:nvSpPr>
          <p:cNvPr id="46" name="Text 12">
            <a:extLst>
              <a:ext uri="{FF2B5EF4-FFF2-40B4-BE49-F238E27FC236}">
                <a16:creationId xmlns:a16="http://schemas.microsoft.com/office/drawing/2014/main" id="{8E7E4B52-43FC-1883-330A-6CC37EE1D03D}"/>
              </a:ext>
            </a:extLst>
          </p:cNvPr>
          <p:cNvSpPr/>
          <p:nvPr/>
        </p:nvSpPr>
        <p:spPr>
          <a:xfrm>
            <a:off x="4737006" y="5211930"/>
            <a:ext cx="3617912" cy="8109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r>
              <a:rPr lang="es-ES" sz="1250" noProof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Reconocimiento del sexenio vivo y de participación en proyectos, estancias, tesis, transferencia, evaluación de </a:t>
            </a:r>
            <a:r>
              <a:rPr lang="es-ES" sz="12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investigación y otras actividades de investigación.</a:t>
            </a:r>
            <a:endParaRPr lang="es-ES" sz="1250" noProof="0" dirty="0"/>
          </a:p>
        </p:txBody>
      </p:sp>
      <p:sp>
        <p:nvSpPr>
          <p:cNvPr id="48" name="Text 7">
            <a:extLst>
              <a:ext uri="{FF2B5EF4-FFF2-40B4-BE49-F238E27FC236}">
                <a16:creationId xmlns:a16="http://schemas.microsoft.com/office/drawing/2014/main" id="{48DEAF7C-452E-BEE7-DFC9-A01A16D2ECCE}"/>
              </a:ext>
            </a:extLst>
          </p:cNvPr>
          <p:cNvSpPr/>
          <p:nvPr/>
        </p:nvSpPr>
        <p:spPr>
          <a:xfrm>
            <a:off x="2869168" y="6112128"/>
            <a:ext cx="1790313" cy="2230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800" dirty="0" err="1">
                <a:solidFill>
                  <a:srgbClr val="FF0000"/>
                </a:solidFill>
              </a:rPr>
              <a:t>Convocatoria</a:t>
            </a:r>
            <a:r>
              <a:rPr lang="en-US" sz="800" dirty="0">
                <a:solidFill>
                  <a:srgbClr val="FF0000"/>
                </a:solidFill>
              </a:rPr>
              <a:t> </a:t>
            </a:r>
            <a:r>
              <a:rPr lang="en-US" sz="800" dirty="0" err="1">
                <a:solidFill>
                  <a:srgbClr val="FF0000"/>
                </a:solidFill>
              </a:rPr>
              <a:t>abierta</a:t>
            </a:r>
            <a:endParaRPr lang="en-US" sz="800" dirty="0">
              <a:solidFill>
                <a:srgbClr val="FF0000"/>
              </a:solidFill>
            </a:endParaRPr>
          </a:p>
        </p:txBody>
      </p:sp>
      <p:sp>
        <p:nvSpPr>
          <p:cNvPr id="49" name="Text 7">
            <a:extLst>
              <a:ext uri="{FF2B5EF4-FFF2-40B4-BE49-F238E27FC236}">
                <a16:creationId xmlns:a16="http://schemas.microsoft.com/office/drawing/2014/main" id="{BE70AD20-4172-02FF-F775-00CA5BCDED3D}"/>
              </a:ext>
            </a:extLst>
          </p:cNvPr>
          <p:cNvSpPr/>
          <p:nvPr/>
        </p:nvSpPr>
        <p:spPr>
          <a:xfrm>
            <a:off x="7055444" y="6131729"/>
            <a:ext cx="1559264" cy="2230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800" dirty="0" err="1">
                <a:solidFill>
                  <a:srgbClr val="FF0000"/>
                </a:solidFill>
              </a:rPr>
              <a:t>Pendiente</a:t>
            </a:r>
            <a:r>
              <a:rPr lang="en-US" sz="800" dirty="0">
                <a:solidFill>
                  <a:srgbClr val="FF0000"/>
                </a:solidFill>
              </a:rPr>
              <a:t> de </a:t>
            </a:r>
            <a:r>
              <a:rPr lang="en-US" sz="800" dirty="0" err="1">
                <a:solidFill>
                  <a:srgbClr val="FF0000"/>
                </a:solidFill>
              </a:rPr>
              <a:t>publicación</a:t>
            </a:r>
            <a:endParaRPr lang="en-US" sz="800" dirty="0">
              <a:solidFill>
                <a:srgbClr val="FF0000"/>
              </a:solidFill>
            </a:endParaRPr>
          </a:p>
        </p:txBody>
      </p:sp>
      <p:sp>
        <p:nvSpPr>
          <p:cNvPr id="50" name="Text 7">
            <a:extLst>
              <a:ext uri="{FF2B5EF4-FFF2-40B4-BE49-F238E27FC236}">
                <a16:creationId xmlns:a16="http://schemas.microsoft.com/office/drawing/2014/main" id="{BA3C2BE9-68EB-2644-7B46-69693374C632}"/>
              </a:ext>
            </a:extLst>
          </p:cNvPr>
          <p:cNvSpPr/>
          <p:nvPr/>
        </p:nvSpPr>
        <p:spPr>
          <a:xfrm>
            <a:off x="7055444" y="4318476"/>
            <a:ext cx="1559264" cy="2230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endParaRPr lang="en-US" sz="800" dirty="0">
              <a:solidFill>
                <a:srgbClr val="FF0000"/>
              </a:solidFill>
            </a:endParaRPr>
          </a:p>
        </p:txBody>
      </p:sp>
      <p:sp>
        <p:nvSpPr>
          <p:cNvPr id="51" name="Text 7">
            <a:extLst>
              <a:ext uri="{FF2B5EF4-FFF2-40B4-BE49-F238E27FC236}">
                <a16:creationId xmlns:a16="http://schemas.microsoft.com/office/drawing/2014/main" id="{1B26CB40-8B22-3AE3-9DB4-C36A4B1855DE}"/>
              </a:ext>
            </a:extLst>
          </p:cNvPr>
          <p:cNvSpPr/>
          <p:nvPr/>
        </p:nvSpPr>
        <p:spPr>
          <a:xfrm>
            <a:off x="3048000" y="4310313"/>
            <a:ext cx="1357804" cy="2230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800" dirty="0">
                <a:solidFill>
                  <a:srgbClr val="FF0000"/>
                </a:solidFill>
              </a:rPr>
              <a:t>En </a:t>
            </a:r>
            <a:r>
              <a:rPr lang="en-US" sz="800" dirty="0" err="1">
                <a:solidFill>
                  <a:srgbClr val="FF0000"/>
                </a:solidFill>
              </a:rPr>
              <a:t>evaluación</a:t>
            </a:r>
            <a:endParaRPr lang="en-US" sz="800" dirty="0">
              <a:solidFill>
                <a:srgbClr val="FF0000"/>
              </a:solidFill>
            </a:endParaRPr>
          </a:p>
        </p:txBody>
      </p:sp>
      <p:sp>
        <p:nvSpPr>
          <p:cNvPr id="3" name="Shape 9">
            <a:extLst>
              <a:ext uri="{FF2B5EF4-FFF2-40B4-BE49-F238E27FC236}">
                <a16:creationId xmlns:a16="http://schemas.microsoft.com/office/drawing/2014/main" id="{F177F6B2-FC46-0EE2-87F8-5710AA770EDC}"/>
              </a:ext>
            </a:extLst>
          </p:cNvPr>
          <p:cNvSpPr/>
          <p:nvPr/>
        </p:nvSpPr>
        <p:spPr>
          <a:xfrm>
            <a:off x="8672017" y="2896660"/>
            <a:ext cx="2255492" cy="3519026"/>
          </a:xfrm>
          <a:prstGeom prst="roundRect">
            <a:avLst>
              <a:gd name="adj" fmla="val 1852"/>
            </a:avLst>
          </a:prstGeom>
          <a:solidFill>
            <a:srgbClr val="F7F7F7"/>
          </a:solidFill>
          <a:ln w="12700">
            <a:solidFill>
              <a:srgbClr val="D0D0D0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s-ES" dirty="0"/>
          </a:p>
        </p:txBody>
      </p:sp>
      <p:sp>
        <p:nvSpPr>
          <p:cNvPr id="5" name="Shape 10">
            <a:extLst>
              <a:ext uri="{FF2B5EF4-FFF2-40B4-BE49-F238E27FC236}">
                <a16:creationId xmlns:a16="http://schemas.microsoft.com/office/drawing/2014/main" id="{B44AFA11-5F15-3718-1891-BC689C7DEB3F}"/>
              </a:ext>
            </a:extLst>
          </p:cNvPr>
          <p:cNvSpPr/>
          <p:nvPr/>
        </p:nvSpPr>
        <p:spPr>
          <a:xfrm>
            <a:off x="8720776" y="3017008"/>
            <a:ext cx="1932289" cy="229828"/>
          </a:xfrm>
          <a:prstGeom prst="roundRect">
            <a:avLst>
              <a:gd name="adj" fmla="val 17857"/>
            </a:avLst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rgbClr val="1E9EB2"/>
            </a:solidFill>
            <a:prstDash val="solid"/>
          </a:ln>
        </p:spPr>
        <p:txBody>
          <a:bodyPr/>
          <a:lstStyle/>
          <a:p>
            <a:endParaRPr lang="es-ES" sz="2800" dirty="0"/>
          </a:p>
        </p:txBody>
      </p:sp>
      <p:sp>
        <p:nvSpPr>
          <p:cNvPr id="8" name="Text 11">
            <a:extLst>
              <a:ext uri="{FF2B5EF4-FFF2-40B4-BE49-F238E27FC236}">
                <a16:creationId xmlns:a16="http://schemas.microsoft.com/office/drawing/2014/main" id="{2A17FB67-065F-F6CB-546D-64840893A942}"/>
              </a:ext>
            </a:extLst>
          </p:cNvPr>
          <p:cNvSpPr/>
          <p:nvPr/>
        </p:nvSpPr>
        <p:spPr>
          <a:xfrm>
            <a:off x="8734245" y="3082894"/>
            <a:ext cx="1918821" cy="7345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cs typeface="Arial" pitchFamily="34" charset="-120"/>
              </a:rPr>
              <a:t>GRUPOS DE INVESTIGACIÓN</a:t>
            </a:r>
            <a:endParaRPr lang="en-US" sz="1000" dirty="0"/>
          </a:p>
        </p:txBody>
      </p:sp>
      <p:sp>
        <p:nvSpPr>
          <p:cNvPr id="11" name="Text 12">
            <a:extLst>
              <a:ext uri="{FF2B5EF4-FFF2-40B4-BE49-F238E27FC236}">
                <a16:creationId xmlns:a16="http://schemas.microsoft.com/office/drawing/2014/main" id="{284070CA-008C-8F70-E283-9FBD6BAD06E6}"/>
              </a:ext>
            </a:extLst>
          </p:cNvPr>
          <p:cNvSpPr/>
          <p:nvPr/>
        </p:nvSpPr>
        <p:spPr>
          <a:xfrm>
            <a:off x="8747714" y="3315675"/>
            <a:ext cx="2003167" cy="281617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endParaRPr lang="es-ES" sz="1250" noProof="0" dirty="0">
              <a:solidFill>
                <a:srgbClr val="111111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r>
              <a:rPr lang="es-ES" sz="1250" dirty="0"/>
              <a:t>Unidades fundamentales de investigación organizadas en torno a una línea común de actividad científica</a:t>
            </a:r>
          </a:p>
          <a:p>
            <a:endParaRPr lang="es-ES" sz="1250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50" dirty="0"/>
              <a:t>Emergentes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50" noProof="0" dirty="0"/>
              <a:t>Consolidados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50" dirty="0"/>
              <a:t>Alto rendimiento</a:t>
            </a:r>
            <a:endParaRPr lang="es-ES" sz="1250" noProof="0" dirty="0"/>
          </a:p>
        </p:txBody>
      </p:sp>
      <p:sp>
        <p:nvSpPr>
          <p:cNvPr id="12" name="Text 7">
            <a:extLst>
              <a:ext uri="{FF2B5EF4-FFF2-40B4-BE49-F238E27FC236}">
                <a16:creationId xmlns:a16="http://schemas.microsoft.com/office/drawing/2014/main" id="{018E4852-CB22-29D8-26E4-7D6DE08A0D74}"/>
              </a:ext>
            </a:extLst>
          </p:cNvPr>
          <p:cNvSpPr/>
          <p:nvPr/>
        </p:nvSpPr>
        <p:spPr>
          <a:xfrm>
            <a:off x="8839628" y="6135267"/>
            <a:ext cx="2003167" cy="2230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800" dirty="0" err="1">
                <a:solidFill>
                  <a:srgbClr val="FF0000"/>
                </a:solidFill>
              </a:rPr>
              <a:t>Pendiente</a:t>
            </a:r>
            <a:r>
              <a:rPr lang="en-US" sz="800" dirty="0">
                <a:solidFill>
                  <a:srgbClr val="FF0000"/>
                </a:solidFill>
              </a:rPr>
              <a:t> de </a:t>
            </a:r>
            <a:r>
              <a:rPr lang="en-US" sz="800" dirty="0" err="1">
                <a:solidFill>
                  <a:srgbClr val="FF0000"/>
                </a:solidFill>
              </a:rPr>
              <a:t>existencia</a:t>
            </a:r>
            <a:r>
              <a:rPr lang="en-US" sz="800" dirty="0">
                <a:solidFill>
                  <a:srgbClr val="FF0000"/>
                </a:solidFill>
              </a:rPr>
              <a:t> de </a:t>
            </a:r>
            <a:r>
              <a:rPr lang="en-US" sz="800" dirty="0" err="1">
                <a:solidFill>
                  <a:srgbClr val="FF0000"/>
                </a:solidFill>
              </a:rPr>
              <a:t>remanentes</a:t>
            </a:r>
            <a:endParaRPr lang="en-US" sz="800" dirty="0">
              <a:solidFill>
                <a:srgbClr val="FF0000"/>
              </a:solidFill>
            </a:endParaRP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3BAECDD2-611C-3340-6B8A-81D5348BEFA2}"/>
              </a:ext>
            </a:extLst>
          </p:cNvPr>
          <p:cNvSpPr/>
          <p:nvPr/>
        </p:nvSpPr>
        <p:spPr>
          <a:xfrm>
            <a:off x="4095752" y="-8026"/>
            <a:ext cx="6952816" cy="95399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dirty="0">
                <a:solidFill>
                  <a:srgbClr val="FFFFFF"/>
                </a:solidFill>
                <a:latin typeface="Aptos"/>
              </a:rPr>
              <a:t>CONVOCATORIA </a:t>
            </a:r>
            <a:r>
              <a:rPr lang="es-ES" sz="1400" b="1" dirty="0">
                <a:solidFill>
                  <a:srgbClr val="FFFFFF"/>
                </a:solidFill>
                <a:latin typeface="Aptos"/>
              </a:rPr>
              <a:t>INVESTIGA</a:t>
            </a:r>
            <a:r>
              <a:rPr sz="1400" dirty="0">
                <a:solidFill>
                  <a:srgbClr val="FFFFFF"/>
                </a:solidFill>
                <a:latin typeface="Aptos"/>
              </a:rPr>
              <a:t> 2026  </a:t>
            </a:r>
            <a:endParaRPr lang="es-ES" sz="1400" dirty="0">
              <a:solidFill>
                <a:srgbClr val="FFFFFF"/>
              </a:solidFill>
              <a:latin typeface="Aptos"/>
            </a:endParaRPr>
          </a:p>
          <a:p>
            <a:pPr algn="ctr"/>
            <a:r>
              <a:rPr sz="1400" dirty="0">
                <a:solidFill>
                  <a:srgbClr val="FFFFFF"/>
                </a:solidFill>
                <a:latin typeface="Aptos"/>
              </a:rPr>
              <a:t>RECONOCIMIENTO DE LA ACTIVIDAD INVESTIGADORA </a:t>
            </a:r>
            <a:r>
              <a:rPr lang="es-ES" sz="1400" dirty="0">
                <a:solidFill>
                  <a:srgbClr val="FFFFFF"/>
                </a:solidFill>
                <a:latin typeface="Aptos"/>
              </a:rPr>
              <a:t>DEL</a:t>
            </a:r>
            <a:r>
              <a:rPr sz="1400" dirty="0">
                <a:solidFill>
                  <a:srgbClr val="FFFFFF"/>
                </a:solidFill>
                <a:latin typeface="Aptos"/>
              </a:rPr>
              <a:t> PDI Y PI DOCTOR URJC</a:t>
            </a:r>
            <a:endParaRPr lang="es-ES" sz="2800" dirty="0">
              <a:solidFill>
                <a:schemeClr val="bg1"/>
              </a:solidFill>
            </a:endParaRPr>
          </a:p>
        </p:txBody>
      </p:sp>
      <p:sp>
        <p:nvSpPr>
          <p:cNvPr id="16" name="Text 7">
            <a:extLst>
              <a:ext uri="{FF2B5EF4-FFF2-40B4-BE49-F238E27FC236}">
                <a16:creationId xmlns:a16="http://schemas.microsoft.com/office/drawing/2014/main" id="{0CF5A757-7C2B-FE2E-367F-0578C269EC18}"/>
              </a:ext>
            </a:extLst>
          </p:cNvPr>
          <p:cNvSpPr/>
          <p:nvPr/>
        </p:nvSpPr>
        <p:spPr>
          <a:xfrm>
            <a:off x="7093711" y="4307738"/>
            <a:ext cx="1790313" cy="2230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800" dirty="0">
                <a:solidFill>
                  <a:srgbClr val="FF0000"/>
                </a:solidFill>
              </a:rPr>
              <a:t>En </a:t>
            </a:r>
            <a:r>
              <a:rPr lang="en-US" sz="800" dirty="0" err="1">
                <a:solidFill>
                  <a:srgbClr val="FF0000"/>
                </a:solidFill>
              </a:rPr>
              <a:t>evaluación</a:t>
            </a:r>
            <a:endParaRPr lang="en-US" sz="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73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58B809-EB51-63BF-4200-7F614A67F9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>
            <a:extLst>
              <a:ext uri="{FF2B5EF4-FFF2-40B4-BE49-F238E27FC236}">
                <a16:creationId xmlns:a16="http://schemas.microsoft.com/office/drawing/2014/main" id="{7B6781D2-5C3A-88DD-EE42-60EE5E14F6FD}"/>
              </a:ext>
            </a:extLst>
          </p:cNvPr>
          <p:cNvGrpSpPr/>
          <p:nvPr/>
        </p:nvGrpSpPr>
        <p:grpSpPr>
          <a:xfrm>
            <a:off x="0" y="-8026"/>
            <a:ext cx="11048567" cy="6866026"/>
            <a:chOff x="0" y="-8026"/>
            <a:chExt cx="11048567" cy="6874053"/>
          </a:xfrm>
        </p:grpSpPr>
        <p:sp>
          <p:nvSpPr>
            <p:cNvPr id="4" name="Rectángulo 3">
              <a:extLst>
                <a:ext uri="{FF2B5EF4-FFF2-40B4-BE49-F238E27FC236}">
                  <a16:creationId xmlns:a16="http://schemas.microsoft.com/office/drawing/2014/main" id="{C26DF8B2-D37F-793D-5B2A-BD4E18CFAC23}"/>
                </a:ext>
              </a:extLst>
            </p:cNvPr>
            <p:cNvSpPr/>
            <p:nvPr/>
          </p:nvSpPr>
          <p:spPr>
            <a:xfrm>
              <a:off x="0" y="8027"/>
              <a:ext cx="11048567" cy="6858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es-ES" dirty="0">
                <a:solidFill>
                  <a:schemeClr val="tx1"/>
                </a:solidFill>
              </a:endParaRPr>
            </a:p>
          </p:txBody>
        </p:sp>
        <p:pic>
          <p:nvPicPr>
            <p:cNvPr id="2" name="Imagen 1" descr="Gráfico">
              <a:extLst>
                <a:ext uri="{FF2B5EF4-FFF2-40B4-BE49-F238E27FC236}">
                  <a16:creationId xmlns:a16="http://schemas.microsoft.com/office/drawing/2014/main" id="{FC6BF463-FAEC-4670-575A-7D73F61759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-8026"/>
              <a:ext cx="3996732" cy="114150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" name="CuadroTexto 8">
            <a:extLst>
              <a:ext uri="{FF2B5EF4-FFF2-40B4-BE49-F238E27FC236}">
                <a16:creationId xmlns:a16="http://schemas.microsoft.com/office/drawing/2014/main" id="{E914F24E-8F2B-A849-AD32-071EA5416EFB}"/>
              </a:ext>
            </a:extLst>
          </p:cNvPr>
          <p:cNvSpPr txBox="1"/>
          <p:nvPr/>
        </p:nvSpPr>
        <p:spPr>
          <a:xfrm>
            <a:off x="1600164" y="1771210"/>
            <a:ext cx="55793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FFBF09"/>
                </a:solidFill>
              </a:rPr>
              <a:t>Programa propio</a:t>
            </a:r>
          </a:p>
        </p:txBody>
      </p:sp>
      <p:pic>
        <p:nvPicPr>
          <p:cNvPr id="22" name="Gráfico 21" descr="Portapapeles con relleno sólido">
            <a:extLst>
              <a:ext uri="{FF2B5EF4-FFF2-40B4-BE49-F238E27FC236}">
                <a16:creationId xmlns:a16="http://schemas.microsoft.com/office/drawing/2014/main" id="{A40D508E-FAB4-0464-7336-89D25E5C38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7979" y="1351310"/>
            <a:ext cx="914400" cy="914400"/>
          </a:xfrm>
          <a:prstGeom prst="rect">
            <a:avLst/>
          </a:prstGeom>
        </p:spPr>
      </p:pic>
      <p:sp>
        <p:nvSpPr>
          <p:cNvPr id="24" name="Shape 5">
            <a:extLst>
              <a:ext uri="{FF2B5EF4-FFF2-40B4-BE49-F238E27FC236}">
                <a16:creationId xmlns:a16="http://schemas.microsoft.com/office/drawing/2014/main" id="{309F2060-05FE-5E45-3B3F-426BF60714E8}"/>
              </a:ext>
            </a:extLst>
          </p:cNvPr>
          <p:cNvSpPr/>
          <p:nvPr/>
        </p:nvSpPr>
        <p:spPr>
          <a:xfrm>
            <a:off x="253733" y="4692611"/>
            <a:ext cx="4152071" cy="1695632"/>
          </a:xfrm>
          <a:prstGeom prst="roundRect">
            <a:avLst>
              <a:gd name="adj" fmla="val 1852"/>
            </a:avLst>
          </a:prstGeom>
          <a:solidFill>
            <a:srgbClr val="F7F7F7"/>
          </a:solidFill>
          <a:ln w="12700">
            <a:solidFill>
              <a:srgbClr val="D0D0D0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s-ES"/>
          </a:p>
        </p:txBody>
      </p:sp>
      <p:sp>
        <p:nvSpPr>
          <p:cNvPr id="25" name="Shape 6">
            <a:extLst>
              <a:ext uri="{FF2B5EF4-FFF2-40B4-BE49-F238E27FC236}">
                <a16:creationId xmlns:a16="http://schemas.microsoft.com/office/drawing/2014/main" id="{AECA55E7-3A3A-2C2C-99D1-DEA87861E17E}"/>
              </a:ext>
            </a:extLst>
          </p:cNvPr>
          <p:cNvSpPr/>
          <p:nvPr/>
        </p:nvSpPr>
        <p:spPr>
          <a:xfrm>
            <a:off x="303569" y="4820052"/>
            <a:ext cx="4053069" cy="223023"/>
          </a:xfrm>
          <a:prstGeom prst="roundRect">
            <a:avLst>
              <a:gd name="adj" fmla="val 17857"/>
            </a:avLst>
          </a:prstGeom>
          <a:solidFill>
            <a:srgbClr val="008A3E"/>
          </a:solidFill>
          <a:ln w="12700">
            <a:solidFill>
              <a:srgbClr val="142B4D"/>
            </a:solidFill>
            <a:prstDash val="solid"/>
          </a:ln>
        </p:spPr>
        <p:txBody>
          <a:bodyPr/>
          <a:lstStyle/>
          <a:p>
            <a:endParaRPr lang="es-ES" dirty="0"/>
          </a:p>
        </p:txBody>
      </p:sp>
      <p:sp>
        <p:nvSpPr>
          <p:cNvPr id="26" name="Text 7">
            <a:extLst>
              <a:ext uri="{FF2B5EF4-FFF2-40B4-BE49-F238E27FC236}">
                <a16:creationId xmlns:a16="http://schemas.microsoft.com/office/drawing/2014/main" id="{205F3200-E34C-84B4-C4F8-54C8F11FEFE5}"/>
              </a:ext>
            </a:extLst>
          </p:cNvPr>
          <p:cNvSpPr/>
          <p:nvPr/>
        </p:nvSpPr>
        <p:spPr>
          <a:xfrm>
            <a:off x="290582" y="4878408"/>
            <a:ext cx="4076475" cy="1226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cs typeface="Arial" pitchFamily="34" charset="-120"/>
              </a:rPr>
              <a:t>CONVOCATORIA GENERAL Y FOMENTO DEL LIDERAZGO JOVEN</a:t>
            </a:r>
            <a:endParaRPr lang="en-US" sz="1000" dirty="0"/>
          </a:p>
        </p:txBody>
      </p:sp>
      <p:sp>
        <p:nvSpPr>
          <p:cNvPr id="27" name="Text 8">
            <a:extLst>
              <a:ext uri="{FF2B5EF4-FFF2-40B4-BE49-F238E27FC236}">
                <a16:creationId xmlns:a16="http://schemas.microsoft.com/office/drawing/2014/main" id="{E4E3F4D9-F793-A4EF-0285-9481C7381233}"/>
              </a:ext>
            </a:extLst>
          </p:cNvPr>
          <p:cNvSpPr/>
          <p:nvPr/>
        </p:nvSpPr>
        <p:spPr>
          <a:xfrm>
            <a:off x="460055" y="5001080"/>
            <a:ext cx="3845788" cy="1292143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endParaRPr lang="es-ES" sz="1300" noProof="0" dirty="0"/>
          </a:p>
          <a:p>
            <a:pPr marL="0" indent="0">
              <a:buNone/>
            </a:pPr>
            <a:r>
              <a:rPr lang="es-ES" sz="13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 está desarrollando una convocatoria para la realización de gastos de investigación: estancias nacionales, viajes, fungibles, publicaciones, pequeño inventariable, …</a:t>
            </a:r>
            <a:endParaRPr lang="es-ES" sz="1300" noProof="0" dirty="0"/>
          </a:p>
        </p:txBody>
      </p:sp>
      <p:sp>
        <p:nvSpPr>
          <p:cNvPr id="35" name="Shape 5">
            <a:extLst>
              <a:ext uri="{FF2B5EF4-FFF2-40B4-BE49-F238E27FC236}">
                <a16:creationId xmlns:a16="http://schemas.microsoft.com/office/drawing/2014/main" id="{A560F403-330B-6C7C-010B-CF00AFAE3456}"/>
              </a:ext>
            </a:extLst>
          </p:cNvPr>
          <p:cNvSpPr/>
          <p:nvPr/>
        </p:nvSpPr>
        <p:spPr>
          <a:xfrm>
            <a:off x="252773" y="2896660"/>
            <a:ext cx="4152070" cy="1695632"/>
          </a:xfrm>
          <a:prstGeom prst="roundRect">
            <a:avLst>
              <a:gd name="adj" fmla="val 1852"/>
            </a:avLst>
          </a:prstGeom>
          <a:solidFill>
            <a:srgbClr val="F7F7F7"/>
          </a:solidFill>
          <a:ln w="12700">
            <a:solidFill>
              <a:srgbClr val="D0D0D0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s-ES"/>
          </a:p>
        </p:txBody>
      </p:sp>
      <p:sp>
        <p:nvSpPr>
          <p:cNvPr id="36" name="Shape 6">
            <a:extLst>
              <a:ext uri="{FF2B5EF4-FFF2-40B4-BE49-F238E27FC236}">
                <a16:creationId xmlns:a16="http://schemas.microsoft.com/office/drawing/2014/main" id="{918730BC-5200-EDF4-9CEA-DB1DBAA78D4E}"/>
              </a:ext>
            </a:extLst>
          </p:cNvPr>
          <p:cNvSpPr/>
          <p:nvPr/>
        </p:nvSpPr>
        <p:spPr>
          <a:xfrm>
            <a:off x="410617" y="3024101"/>
            <a:ext cx="3727861" cy="223023"/>
          </a:xfrm>
          <a:prstGeom prst="roundRect">
            <a:avLst>
              <a:gd name="adj" fmla="val 17857"/>
            </a:avLst>
          </a:prstGeom>
          <a:solidFill>
            <a:schemeClr val="accent2"/>
          </a:solidFill>
          <a:ln w="12700">
            <a:solidFill>
              <a:srgbClr val="142B4D"/>
            </a:solidFill>
            <a:prstDash val="solid"/>
          </a:ln>
        </p:spPr>
        <p:txBody>
          <a:bodyPr/>
          <a:lstStyle/>
          <a:p>
            <a:endParaRPr lang="es-ES" dirty="0"/>
          </a:p>
        </p:txBody>
      </p:sp>
      <p:sp>
        <p:nvSpPr>
          <p:cNvPr id="37" name="Text 7">
            <a:extLst>
              <a:ext uri="{FF2B5EF4-FFF2-40B4-BE49-F238E27FC236}">
                <a16:creationId xmlns:a16="http://schemas.microsoft.com/office/drawing/2014/main" id="{6BB9D3DC-AD2A-8141-409C-72C53B04C13E}"/>
              </a:ext>
            </a:extLst>
          </p:cNvPr>
          <p:cNvSpPr/>
          <p:nvPr/>
        </p:nvSpPr>
        <p:spPr>
          <a:xfrm>
            <a:off x="410616" y="3093496"/>
            <a:ext cx="2314655" cy="6285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ESTANCIAS INTERNACIONALES</a:t>
            </a:r>
            <a:endParaRPr lang="en-US" sz="1000" dirty="0"/>
          </a:p>
        </p:txBody>
      </p:sp>
      <p:sp>
        <p:nvSpPr>
          <p:cNvPr id="38" name="Text 8">
            <a:extLst>
              <a:ext uri="{FF2B5EF4-FFF2-40B4-BE49-F238E27FC236}">
                <a16:creationId xmlns:a16="http://schemas.microsoft.com/office/drawing/2014/main" id="{EBD42DB8-D5D1-769D-BBA1-ECC84D4852E7}"/>
              </a:ext>
            </a:extLst>
          </p:cNvPr>
          <p:cNvSpPr/>
          <p:nvPr/>
        </p:nvSpPr>
        <p:spPr>
          <a:xfrm>
            <a:off x="428155" y="3442463"/>
            <a:ext cx="4154009" cy="8801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s-ES" sz="13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</a:t>
            </a:r>
            <a:r>
              <a:rPr lang="es-ES" sz="1300" noProof="0" dirty="0" err="1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mpulsar</a:t>
            </a:r>
            <a:r>
              <a:rPr lang="es-ES" sz="1300" noProof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la movilidad internacional, la generación y transmisión de conocimiento, y el establecimiento de relaciones internacionales.</a:t>
            </a:r>
            <a:endParaRPr lang="es-ES" sz="1300" noProof="0" dirty="0"/>
          </a:p>
        </p:txBody>
      </p:sp>
      <p:sp>
        <p:nvSpPr>
          <p:cNvPr id="39" name="Shape 9">
            <a:extLst>
              <a:ext uri="{FF2B5EF4-FFF2-40B4-BE49-F238E27FC236}">
                <a16:creationId xmlns:a16="http://schemas.microsoft.com/office/drawing/2014/main" id="{CB6B8EDE-D473-B3EA-C140-3E6B00E0A7F0}"/>
              </a:ext>
            </a:extLst>
          </p:cNvPr>
          <p:cNvSpPr/>
          <p:nvPr/>
        </p:nvSpPr>
        <p:spPr>
          <a:xfrm>
            <a:off x="4528534" y="2896660"/>
            <a:ext cx="4003012" cy="1695632"/>
          </a:xfrm>
          <a:prstGeom prst="roundRect">
            <a:avLst>
              <a:gd name="adj" fmla="val 1852"/>
            </a:avLst>
          </a:prstGeom>
          <a:solidFill>
            <a:srgbClr val="F7F7F7"/>
          </a:solidFill>
          <a:ln w="12700">
            <a:solidFill>
              <a:srgbClr val="D0D0D0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s-ES" dirty="0"/>
          </a:p>
        </p:txBody>
      </p:sp>
      <p:sp>
        <p:nvSpPr>
          <p:cNvPr id="40" name="Shape 10">
            <a:extLst>
              <a:ext uri="{FF2B5EF4-FFF2-40B4-BE49-F238E27FC236}">
                <a16:creationId xmlns:a16="http://schemas.microsoft.com/office/drawing/2014/main" id="{5DC09D09-D3F3-2242-3B7D-6ECDBE6BA313}"/>
              </a:ext>
            </a:extLst>
          </p:cNvPr>
          <p:cNvSpPr/>
          <p:nvPr/>
        </p:nvSpPr>
        <p:spPr>
          <a:xfrm>
            <a:off x="4693687" y="3008392"/>
            <a:ext cx="1765466" cy="238444"/>
          </a:xfrm>
          <a:prstGeom prst="roundRect">
            <a:avLst>
              <a:gd name="adj" fmla="val 17857"/>
            </a:avLst>
          </a:prstGeom>
          <a:solidFill>
            <a:srgbClr val="0070C0"/>
          </a:solidFill>
          <a:ln w="12700">
            <a:solidFill>
              <a:srgbClr val="1E9EB2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1" name="Text 11">
            <a:extLst>
              <a:ext uri="{FF2B5EF4-FFF2-40B4-BE49-F238E27FC236}">
                <a16:creationId xmlns:a16="http://schemas.microsoft.com/office/drawing/2014/main" id="{2701C15E-8EBA-6918-299E-F91ADE44CF23}"/>
              </a:ext>
            </a:extLst>
          </p:cNvPr>
          <p:cNvSpPr/>
          <p:nvPr/>
        </p:nvSpPr>
        <p:spPr>
          <a:xfrm>
            <a:off x="4811221" y="3080858"/>
            <a:ext cx="1753122" cy="9558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cs typeface="Arial" pitchFamily="34" charset="-120"/>
              </a:rPr>
              <a:t>PUBLICA</a:t>
            </a:r>
            <a:endParaRPr lang="en-US" sz="1000" dirty="0"/>
          </a:p>
        </p:txBody>
      </p:sp>
      <p:sp>
        <p:nvSpPr>
          <p:cNvPr id="42" name="Text 12">
            <a:extLst>
              <a:ext uri="{FF2B5EF4-FFF2-40B4-BE49-F238E27FC236}">
                <a16:creationId xmlns:a16="http://schemas.microsoft.com/office/drawing/2014/main" id="{60B45008-0FAE-A58C-5773-2DC49AF3777C}"/>
              </a:ext>
            </a:extLst>
          </p:cNvPr>
          <p:cNvSpPr/>
          <p:nvPr/>
        </p:nvSpPr>
        <p:spPr>
          <a:xfrm>
            <a:off x="4737006" y="3342706"/>
            <a:ext cx="3617912" cy="8109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endParaRPr lang="es-ES" sz="1300" noProof="0" dirty="0">
              <a:solidFill>
                <a:srgbClr val="111111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>
              <a:buNone/>
            </a:pPr>
            <a:r>
              <a:rPr lang="es-ES" sz="1300" noProof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Reconocimiento de la productividad investigadora a través de las publicaciones realizadas en cada anualidad.</a:t>
            </a:r>
            <a:endParaRPr lang="es-ES" sz="1300" noProof="0" dirty="0"/>
          </a:p>
        </p:txBody>
      </p:sp>
      <p:sp>
        <p:nvSpPr>
          <p:cNvPr id="43" name="Shape 9">
            <a:extLst>
              <a:ext uri="{FF2B5EF4-FFF2-40B4-BE49-F238E27FC236}">
                <a16:creationId xmlns:a16="http://schemas.microsoft.com/office/drawing/2014/main" id="{AAE6DA27-6381-3783-75A4-EC4015A3175F}"/>
              </a:ext>
            </a:extLst>
          </p:cNvPr>
          <p:cNvSpPr/>
          <p:nvPr/>
        </p:nvSpPr>
        <p:spPr>
          <a:xfrm>
            <a:off x="4528535" y="4696680"/>
            <a:ext cx="4003012" cy="1695632"/>
          </a:xfrm>
          <a:prstGeom prst="roundRect">
            <a:avLst>
              <a:gd name="adj" fmla="val 1852"/>
            </a:avLst>
          </a:prstGeom>
          <a:solidFill>
            <a:srgbClr val="F7F7F7"/>
          </a:solidFill>
          <a:ln w="12700">
            <a:solidFill>
              <a:srgbClr val="D0D0D0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s-ES" dirty="0"/>
          </a:p>
        </p:txBody>
      </p:sp>
      <p:sp>
        <p:nvSpPr>
          <p:cNvPr id="44" name="Shape 10">
            <a:extLst>
              <a:ext uri="{FF2B5EF4-FFF2-40B4-BE49-F238E27FC236}">
                <a16:creationId xmlns:a16="http://schemas.microsoft.com/office/drawing/2014/main" id="{8B2FE064-ECC2-365E-393D-91BEA4E2119F}"/>
              </a:ext>
            </a:extLst>
          </p:cNvPr>
          <p:cNvSpPr/>
          <p:nvPr/>
        </p:nvSpPr>
        <p:spPr>
          <a:xfrm>
            <a:off x="4743463" y="4824121"/>
            <a:ext cx="1397783" cy="223023"/>
          </a:xfrm>
          <a:prstGeom prst="roundRect">
            <a:avLst>
              <a:gd name="adj" fmla="val 17857"/>
            </a:avLst>
          </a:prstGeom>
          <a:solidFill>
            <a:srgbClr val="FFC000"/>
          </a:solidFill>
          <a:ln w="12700">
            <a:solidFill>
              <a:srgbClr val="1E9EB2"/>
            </a:solidFill>
            <a:prstDash val="solid"/>
          </a:ln>
        </p:spPr>
        <p:txBody>
          <a:bodyPr/>
          <a:lstStyle/>
          <a:p>
            <a:endParaRPr lang="es-ES">
              <a:solidFill>
                <a:srgbClr val="FFC000"/>
              </a:solidFill>
            </a:endParaRPr>
          </a:p>
        </p:txBody>
      </p:sp>
      <p:sp>
        <p:nvSpPr>
          <p:cNvPr id="45" name="Text 11">
            <a:extLst>
              <a:ext uri="{FF2B5EF4-FFF2-40B4-BE49-F238E27FC236}">
                <a16:creationId xmlns:a16="http://schemas.microsoft.com/office/drawing/2014/main" id="{C7B01731-830B-9497-DEB4-52D52B805367}"/>
              </a:ext>
            </a:extLst>
          </p:cNvPr>
          <p:cNvSpPr/>
          <p:nvPr/>
        </p:nvSpPr>
        <p:spPr>
          <a:xfrm>
            <a:off x="4420739" y="4898974"/>
            <a:ext cx="1753122" cy="9558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cs typeface="Arial" pitchFamily="34" charset="-120"/>
              </a:rPr>
              <a:t>INVESTIGA</a:t>
            </a:r>
            <a:endParaRPr lang="en-US" sz="1400" dirty="0"/>
          </a:p>
        </p:txBody>
      </p:sp>
      <p:sp>
        <p:nvSpPr>
          <p:cNvPr id="46" name="Text 12">
            <a:extLst>
              <a:ext uri="{FF2B5EF4-FFF2-40B4-BE49-F238E27FC236}">
                <a16:creationId xmlns:a16="http://schemas.microsoft.com/office/drawing/2014/main" id="{0AD007F4-D502-3D02-0E91-BC343066EA4C}"/>
              </a:ext>
            </a:extLst>
          </p:cNvPr>
          <p:cNvSpPr/>
          <p:nvPr/>
        </p:nvSpPr>
        <p:spPr>
          <a:xfrm>
            <a:off x="4737006" y="5149175"/>
            <a:ext cx="3617912" cy="8109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Autofit/>
          </a:bodyPr>
          <a:lstStyle/>
          <a:p>
            <a:r>
              <a:rPr lang="es-ES" sz="1600" noProof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Reconocimiento del sexenio vivo y de participación en proyectos, estancias, tesis, transferencia, evaluación de </a:t>
            </a:r>
            <a:r>
              <a:rPr lang="es-ES" sz="16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investigación y otras actividades de investigación.</a:t>
            </a:r>
            <a:endParaRPr lang="es-ES" sz="1600" noProof="0" dirty="0"/>
          </a:p>
        </p:txBody>
      </p:sp>
      <p:sp>
        <p:nvSpPr>
          <p:cNvPr id="48" name="Text 7">
            <a:extLst>
              <a:ext uri="{FF2B5EF4-FFF2-40B4-BE49-F238E27FC236}">
                <a16:creationId xmlns:a16="http://schemas.microsoft.com/office/drawing/2014/main" id="{B041681E-EDCF-1039-59E1-E72685876D9A}"/>
              </a:ext>
            </a:extLst>
          </p:cNvPr>
          <p:cNvSpPr/>
          <p:nvPr/>
        </p:nvSpPr>
        <p:spPr>
          <a:xfrm>
            <a:off x="2869168" y="6112128"/>
            <a:ext cx="1790313" cy="2230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800" dirty="0" err="1">
                <a:solidFill>
                  <a:srgbClr val="FF0000"/>
                </a:solidFill>
              </a:rPr>
              <a:t>Convocatoria</a:t>
            </a:r>
            <a:r>
              <a:rPr lang="en-US" sz="800" dirty="0">
                <a:solidFill>
                  <a:srgbClr val="FF0000"/>
                </a:solidFill>
              </a:rPr>
              <a:t> </a:t>
            </a:r>
            <a:r>
              <a:rPr lang="en-US" sz="800" dirty="0" err="1">
                <a:solidFill>
                  <a:srgbClr val="FF0000"/>
                </a:solidFill>
              </a:rPr>
              <a:t>abierta</a:t>
            </a:r>
            <a:endParaRPr lang="en-US" sz="800" dirty="0">
              <a:solidFill>
                <a:srgbClr val="FF0000"/>
              </a:solidFill>
            </a:endParaRPr>
          </a:p>
        </p:txBody>
      </p:sp>
      <p:sp>
        <p:nvSpPr>
          <p:cNvPr id="49" name="Text 7">
            <a:extLst>
              <a:ext uri="{FF2B5EF4-FFF2-40B4-BE49-F238E27FC236}">
                <a16:creationId xmlns:a16="http://schemas.microsoft.com/office/drawing/2014/main" id="{0DBE00BA-DE36-BBB3-E9A6-3DC1E5576B64}"/>
              </a:ext>
            </a:extLst>
          </p:cNvPr>
          <p:cNvSpPr/>
          <p:nvPr/>
        </p:nvSpPr>
        <p:spPr>
          <a:xfrm>
            <a:off x="7055444" y="6131729"/>
            <a:ext cx="1559264" cy="2230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800" dirty="0" err="1">
                <a:solidFill>
                  <a:srgbClr val="FF0000"/>
                </a:solidFill>
              </a:rPr>
              <a:t>Pendiente</a:t>
            </a:r>
            <a:r>
              <a:rPr lang="en-US" sz="800" dirty="0">
                <a:solidFill>
                  <a:srgbClr val="FF0000"/>
                </a:solidFill>
              </a:rPr>
              <a:t> de </a:t>
            </a:r>
            <a:r>
              <a:rPr lang="en-US" sz="800" dirty="0" err="1">
                <a:solidFill>
                  <a:srgbClr val="FF0000"/>
                </a:solidFill>
              </a:rPr>
              <a:t>publicación</a:t>
            </a:r>
            <a:endParaRPr lang="en-US" sz="800" dirty="0">
              <a:solidFill>
                <a:srgbClr val="FF0000"/>
              </a:solidFill>
            </a:endParaRPr>
          </a:p>
        </p:txBody>
      </p:sp>
      <p:sp>
        <p:nvSpPr>
          <p:cNvPr id="50" name="Text 7">
            <a:extLst>
              <a:ext uri="{FF2B5EF4-FFF2-40B4-BE49-F238E27FC236}">
                <a16:creationId xmlns:a16="http://schemas.microsoft.com/office/drawing/2014/main" id="{718A5A65-85AC-13FF-2DEF-02BB675C7B47}"/>
              </a:ext>
            </a:extLst>
          </p:cNvPr>
          <p:cNvSpPr/>
          <p:nvPr/>
        </p:nvSpPr>
        <p:spPr>
          <a:xfrm>
            <a:off x="7055444" y="4318476"/>
            <a:ext cx="1559264" cy="2230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endParaRPr lang="en-US" sz="800" dirty="0">
              <a:solidFill>
                <a:srgbClr val="FF0000"/>
              </a:solidFill>
            </a:endParaRPr>
          </a:p>
        </p:txBody>
      </p:sp>
      <p:sp>
        <p:nvSpPr>
          <p:cNvPr id="51" name="Text 7">
            <a:extLst>
              <a:ext uri="{FF2B5EF4-FFF2-40B4-BE49-F238E27FC236}">
                <a16:creationId xmlns:a16="http://schemas.microsoft.com/office/drawing/2014/main" id="{DC3BDA8C-0CA6-F561-2B9D-BEC8EF6029BD}"/>
              </a:ext>
            </a:extLst>
          </p:cNvPr>
          <p:cNvSpPr/>
          <p:nvPr/>
        </p:nvSpPr>
        <p:spPr>
          <a:xfrm>
            <a:off x="3048000" y="4310313"/>
            <a:ext cx="1357804" cy="2230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800" dirty="0">
                <a:solidFill>
                  <a:srgbClr val="FF0000"/>
                </a:solidFill>
              </a:rPr>
              <a:t>En </a:t>
            </a:r>
            <a:r>
              <a:rPr lang="en-US" sz="800" dirty="0" err="1">
                <a:solidFill>
                  <a:srgbClr val="FF0000"/>
                </a:solidFill>
              </a:rPr>
              <a:t>evaluación</a:t>
            </a:r>
            <a:endParaRPr lang="en-US" sz="800" dirty="0">
              <a:solidFill>
                <a:srgbClr val="FF0000"/>
              </a:solidFill>
            </a:endParaRPr>
          </a:p>
        </p:txBody>
      </p:sp>
      <p:sp>
        <p:nvSpPr>
          <p:cNvPr id="3" name="Shape 9">
            <a:extLst>
              <a:ext uri="{FF2B5EF4-FFF2-40B4-BE49-F238E27FC236}">
                <a16:creationId xmlns:a16="http://schemas.microsoft.com/office/drawing/2014/main" id="{F9D34056-9C90-86B8-18F6-70841C7752C5}"/>
              </a:ext>
            </a:extLst>
          </p:cNvPr>
          <p:cNvSpPr/>
          <p:nvPr/>
        </p:nvSpPr>
        <p:spPr>
          <a:xfrm>
            <a:off x="8672017" y="2896660"/>
            <a:ext cx="2255492" cy="3519026"/>
          </a:xfrm>
          <a:prstGeom prst="roundRect">
            <a:avLst>
              <a:gd name="adj" fmla="val 1852"/>
            </a:avLst>
          </a:prstGeom>
          <a:solidFill>
            <a:srgbClr val="F7F7F7"/>
          </a:solidFill>
          <a:ln w="12700">
            <a:solidFill>
              <a:srgbClr val="D0D0D0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s-ES" dirty="0"/>
          </a:p>
        </p:txBody>
      </p:sp>
      <p:sp>
        <p:nvSpPr>
          <p:cNvPr id="5" name="Shape 10">
            <a:extLst>
              <a:ext uri="{FF2B5EF4-FFF2-40B4-BE49-F238E27FC236}">
                <a16:creationId xmlns:a16="http://schemas.microsoft.com/office/drawing/2014/main" id="{6534A0BA-9B5D-A0CA-210D-991C185613DA}"/>
              </a:ext>
            </a:extLst>
          </p:cNvPr>
          <p:cNvSpPr/>
          <p:nvPr/>
        </p:nvSpPr>
        <p:spPr>
          <a:xfrm>
            <a:off x="8720776" y="3017008"/>
            <a:ext cx="1932289" cy="229828"/>
          </a:xfrm>
          <a:prstGeom prst="roundRect">
            <a:avLst>
              <a:gd name="adj" fmla="val 17857"/>
            </a:avLst>
          </a:prstGeom>
          <a:solidFill>
            <a:schemeClr val="accent4">
              <a:lumMod val="40000"/>
              <a:lumOff val="60000"/>
            </a:schemeClr>
          </a:solidFill>
          <a:ln w="12700">
            <a:solidFill>
              <a:srgbClr val="1E9EB2"/>
            </a:solidFill>
            <a:prstDash val="solid"/>
          </a:ln>
        </p:spPr>
        <p:txBody>
          <a:bodyPr/>
          <a:lstStyle/>
          <a:p>
            <a:endParaRPr lang="es-ES" sz="2800" dirty="0"/>
          </a:p>
        </p:txBody>
      </p:sp>
      <p:sp>
        <p:nvSpPr>
          <p:cNvPr id="8" name="Text 11">
            <a:extLst>
              <a:ext uri="{FF2B5EF4-FFF2-40B4-BE49-F238E27FC236}">
                <a16:creationId xmlns:a16="http://schemas.microsoft.com/office/drawing/2014/main" id="{2025DF6A-EF24-690E-92FB-BE4D6C60FA65}"/>
              </a:ext>
            </a:extLst>
          </p:cNvPr>
          <p:cNvSpPr/>
          <p:nvPr/>
        </p:nvSpPr>
        <p:spPr>
          <a:xfrm>
            <a:off x="8734245" y="3082894"/>
            <a:ext cx="1918821" cy="7345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cs typeface="Arial" pitchFamily="34" charset="-120"/>
              </a:rPr>
              <a:t>GRUPOS DE INVESTIGACIÓN</a:t>
            </a:r>
            <a:endParaRPr lang="en-US" sz="1000" dirty="0"/>
          </a:p>
        </p:txBody>
      </p:sp>
      <p:sp>
        <p:nvSpPr>
          <p:cNvPr id="11" name="Text 12">
            <a:extLst>
              <a:ext uri="{FF2B5EF4-FFF2-40B4-BE49-F238E27FC236}">
                <a16:creationId xmlns:a16="http://schemas.microsoft.com/office/drawing/2014/main" id="{442DC5ED-97D8-B944-EFD9-3093BA51019D}"/>
              </a:ext>
            </a:extLst>
          </p:cNvPr>
          <p:cNvSpPr/>
          <p:nvPr/>
        </p:nvSpPr>
        <p:spPr>
          <a:xfrm>
            <a:off x="8747714" y="3315675"/>
            <a:ext cx="2003167" cy="281617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endParaRPr lang="es-ES" sz="1250" noProof="0" dirty="0">
              <a:solidFill>
                <a:srgbClr val="111111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r>
              <a:rPr lang="es-ES" sz="1250" dirty="0"/>
              <a:t>Unidades fundamentales de investigación organizadas en torno a una línea común de actividad científica</a:t>
            </a:r>
          </a:p>
          <a:p>
            <a:endParaRPr lang="es-ES" sz="1250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50" dirty="0"/>
              <a:t>Emergentes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50" noProof="0" dirty="0"/>
              <a:t>Consolidados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50" dirty="0"/>
              <a:t>Alto rendimiento</a:t>
            </a:r>
            <a:endParaRPr lang="es-ES" sz="1250" noProof="0" dirty="0"/>
          </a:p>
        </p:txBody>
      </p:sp>
      <p:sp>
        <p:nvSpPr>
          <p:cNvPr id="12" name="Text 7">
            <a:extLst>
              <a:ext uri="{FF2B5EF4-FFF2-40B4-BE49-F238E27FC236}">
                <a16:creationId xmlns:a16="http://schemas.microsoft.com/office/drawing/2014/main" id="{09EAF603-E598-0C88-88C5-0CAEC33B2367}"/>
              </a:ext>
            </a:extLst>
          </p:cNvPr>
          <p:cNvSpPr/>
          <p:nvPr/>
        </p:nvSpPr>
        <p:spPr>
          <a:xfrm>
            <a:off x="8839628" y="6135267"/>
            <a:ext cx="2003167" cy="2230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800" dirty="0" err="1">
                <a:solidFill>
                  <a:srgbClr val="FF0000"/>
                </a:solidFill>
              </a:rPr>
              <a:t>Pendiente</a:t>
            </a:r>
            <a:r>
              <a:rPr lang="en-US" sz="800" dirty="0">
                <a:solidFill>
                  <a:srgbClr val="FF0000"/>
                </a:solidFill>
              </a:rPr>
              <a:t> de </a:t>
            </a:r>
            <a:r>
              <a:rPr lang="en-US" sz="800" dirty="0" err="1">
                <a:solidFill>
                  <a:srgbClr val="FF0000"/>
                </a:solidFill>
              </a:rPr>
              <a:t>existencia</a:t>
            </a:r>
            <a:r>
              <a:rPr lang="en-US" sz="800" dirty="0">
                <a:solidFill>
                  <a:srgbClr val="FF0000"/>
                </a:solidFill>
              </a:rPr>
              <a:t> de </a:t>
            </a:r>
            <a:r>
              <a:rPr lang="en-US" sz="800" dirty="0" err="1">
                <a:solidFill>
                  <a:srgbClr val="FF0000"/>
                </a:solidFill>
              </a:rPr>
              <a:t>remanentes</a:t>
            </a:r>
            <a:endParaRPr lang="en-US" sz="800" dirty="0">
              <a:solidFill>
                <a:srgbClr val="FF0000"/>
              </a:solidFill>
            </a:endParaRP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9687D370-3C99-D1F4-9413-700BEAD65996}"/>
              </a:ext>
            </a:extLst>
          </p:cNvPr>
          <p:cNvSpPr/>
          <p:nvPr/>
        </p:nvSpPr>
        <p:spPr>
          <a:xfrm>
            <a:off x="4095752" y="-8026"/>
            <a:ext cx="6952816" cy="95399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dirty="0">
                <a:solidFill>
                  <a:srgbClr val="FFFFFF"/>
                </a:solidFill>
                <a:latin typeface="Aptos"/>
              </a:rPr>
              <a:t>CONVOCATORIA </a:t>
            </a:r>
            <a:r>
              <a:rPr lang="es-ES" sz="1400" b="1" dirty="0">
                <a:solidFill>
                  <a:srgbClr val="FFFFFF"/>
                </a:solidFill>
                <a:latin typeface="Aptos"/>
              </a:rPr>
              <a:t>INVESTIGA</a:t>
            </a:r>
            <a:r>
              <a:rPr sz="1400" dirty="0">
                <a:solidFill>
                  <a:srgbClr val="FFFFFF"/>
                </a:solidFill>
                <a:latin typeface="Aptos"/>
              </a:rPr>
              <a:t> 2026  </a:t>
            </a:r>
            <a:endParaRPr lang="es-ES" sz="1400" dirty="0">
              <a:solidFill>
                <a:srgbClr val="FFFFFF"/>
              </a:solidFill>
              <a:latin typeface="Aptos"/>
            </a:endParaRPr>
          </a:p>
          <a:p>
            <a:pPr algn="ctr"/>
            <a:r>
              <a:rPr sz="1400" dirty="0">
                <a:solidFill>
                  <a:srgbClr val="FFFFFF"/>
                </a:solidFill>
                <a:latin typeface="Aptos"/>
              </a:rPr>
              <a:t>RECONOCIMIENTO DE LA ACTIVIDAD INVESTIGADORA </a:t>
            </a:r>
            <a:r>
              <a:rPr lang="es-ES" sz="1400" dirty="0">
                <a:solidFill>
                  <a:srgbClr val="FFFFFF"/>
                </a:solidFill>
                <a:latin typeface="Aptos"/>
              </a:rPr>
              <a:t>DEL</a:t>
            </a:r>
            <a:r>
              <a:rPr sz="1400" dirty="0">
                <a:solidFill>
                  <a:srgbClr val="FFFFFF"/>
                </a:solidFill>
                <a:latin typeface="Aptos"/>
              </a:rPr>
              <a:t> PDI Y PI DOCTOR URJC</a:t>
            </a:r>
            <a:endParaRPr lang="es-ES" sz="2800" dirty="0">
              <a:solidFill>
                <a:schemeClr val="bg1"/>
              </a:solidFill>
            </a:endParaRPr>
          </a:p>
        </p:txBody>
      </p:sp>
      <p:sp>
        <p:nvSpPr>
          <p:cNvPr id="16" name="Text 7">
            <a:extLst>
              <a:ext uri="{FF2B5EF4-FFF2-40B4-BE49-F238E27FC236}">
                <a16:creationId xmlns:a16="http://schemas.microsoft.com/office/drawing/2014/main" id="{34EFC6CB-2859-E77D-801C-5B448EA6F0E2}"/>
              </a:ext>
            </a:extLst>
          </p:cNvPr>
          <p:cNvSpPr/>
          <p:nvPr/>
        </p:nvSpPr>
        <p:spPr>
          <a:xfrm>
            <a:off x="7093711" y="4307738"/>
            <a:ext cx="1790313" cy="2230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800" dirty="0">
                <a:solidFill>
                  <a:srgbClr val="FF0000"/>
                </a:solidFill>
              </a:rPr>
              <a:t>En </a:t>
            </a:r>
            <a:r>
              <a:rPr lang="en-US" sz="800" dirty="0" err="1">
                <a:solidFill>
                  <a:srgbClr val="FF0000"/>
                </a:solidFill>
              </a:rPr>
              <a:t>evaluación</a:t>
            </a:r>
            <a:endParaRPr lang="en-US" sz="800" dirty="0">
              <a:solidFill>
                <a:srgbClr val="FF0000"/>
              </a:solidFill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686EE37C-42B2-C7C3-528B-D994AB3BB182}"/>
              </a:ext>
            </a:extLst>
          </p:cNvPr>
          <p:cNvSpPr/>
          <p:nvPr/>
        </p:nvSpPr>
        <p:spPr>
          <a:xfrm>
            <a:off x="107576" y="2752166"/>
            <a:ext cx="8521286" cy="186530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ECFF4531-DA62-5716-BA51-B1364F6BC198}"/>
              </a:ext>
            </a:extLst>
          </p:cNvPr>
          <p:cNvSpPr/>
          <p:nvPr/>
        </p:nvSpPr>
        <p:spPr>
          <a:xfrm>
            <a:off x="212959" y="4704024"/>
            <a:ext cx="4282961" cy="1865309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7D0A7FBF-94BD-11BA-2CCB-0B762B244D28}"/>
              </a:ext>
            </a:extLst>
          </p:cNvPr>
          <p:cNvSpPr/>
          <p:nvPr/>
        </p:nvSpPr>
        <p:spPr>
          <a:xfrm>
            <a:off x="8609400" y="2399740"/>
            <a:ext cx="2439167" cy="4169593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41071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8DFF9E-A31B-A3A7-411C-237BEF0ED5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56C26287-645D-ECF8-C354-8FB8FD77E6AC}"/>
              </a:ext>
            </a:extLst>
          </p:cNvPr>
          <p:cNvSpPr/>
          <p:nvPr/>
        </p:nvSpPr>
        <p:spPr>
          <a:xfrm>
            <a:off x="0" y="0"/>
            <a:ext cx="11048567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s-ES" dirty="0">
              <a:solidFill>
                <a:schemeClr val="tx1"/>
              </a:solidFill>
            </a:endParaRPr>
          </a:p>
        </p:txBody>
      </p:sp>
      <p:pic>
        <p:nvPicPr>
          <p:cNvPr id="2" name="Imagen 1" descr="Gráfico">
            <a:extLst>
              <a:ext uri="{FF2B5EF4-FFF2-40B4-BE49-F238E27FC236}">
                <a16:creationId xmlns:a16="http://schemas.microsoft.com/office/drawing/2014/main" id="{8B046880-47FD-DEFE-8B02-3F19FE8D8A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6053"/>
            <a:ext cx="3996732" cy="114150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9A00C3EE-33A4-8058-FECE-C36D7EB43335}"/>
              </a:ext>
            </a:extLst>
          </p:cNvPr>
          <p:cNvSpPr txBox="1"/>
          <p:nvPr/>
        </p:nvSpPr>
        <p:spPr>
          <a:xfrm>
            <a:off x="1600163" y="1771210"/>
            <a:ext cx="6564585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FFBF09"/>
                </a:solidFill>
              </a:rPr>
              <a:t>OBJETIVOS DE LA CONVOCATORIA </a:t>
            </a:r>
            <a:r>
              <a:rPr lang="es-ES" sz="2400" b="1" dirty="0">
                <a:solidFill>
                  <a:srgbClr val="FFBF09"/>
                </a:solidFill>
              </a:rPr>
              <a:t>INVESTIGA</a:t>
            </a:r>
            <a:endParaRPr lang="es-ES" b="1" dirty="0">
              <a:solidFill>
                <a:srgbClr val="FFBF09"/>
              </a:solidFill>
            </a:endParaRPr>
          </a:p>
        </p:txBody>
      </p:sp>
      <p:pic>
        <p:nvPicPr>
          <p:cNvPr id="22" name="Gráfico 21" descr="Diana con relleno sólido">
            <a:extLst>
              <a:ext uri="{FF2B5EF4-FFF2-40B4-BE49-F238E27FC236}">
                <a16:creationId xmlns:a16="http://schemas.microsoft.com/office/drawing/2014/main" id="{CD0C4290-1443-12CA-7D46-82D562CFB83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8525" y="1498676"/>
            <a:ext cx="914400" cy="914400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BEFB7EBE-670A-D295-FA46-3525696E726D}"/>
              </a:ext>
            </a:extLst>
          </p:cNvPr>
          <p:cNvSpPr/>
          <p:nvPr/>
        </p:nvSpPr>
        <p:spPr>
          <a:xfrm>
            <a:off x="4095752" y="-8026"/>
            <a:ext cx="6952816" cy="95399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dirty="0">
                <a:solidFill>
                  <a:srgbClr val="FFFFFF"/>
                </a:solidFill>
                <a:latin typeface="Aptos"/>
              </a:rPr>
              <a:t>CONVOCATORIA </a:t>
            </a:r>
            <a:r>
              <a:rPr lang="es-ES" sz="1400" b="1" dirty="0">
                <a:solidFill>
                  <a:srgbClr val="FFFFFF"/>
                </a:solidFill>
                <a:latin typeface="Aptos"/>
              </a:rPr>
              <a:t>INVESTIGA</a:t>
            </a:r>
            <a:r>
              <a:rPr sz="1400" dirty="0">
                <a:solidFill>
                  <a:srgbClr val="FFFFFF"/>
                </a:solidFill>
                <a:latin typeface="Aptos"/>
              </a:rPr>
              <a:t> 2026  </a:t>
            </a:r>
            <a:endParaRPr lang="es-ES" sz="1400" dirty="0">
              <a:solidFill>
                <a:srgbClr val="FFFFFF"/>
              </a:solidFill>
              <a:latin typeface="Aptos"/>
            </a:endParaRPr>
          </a:p>
          <a:p>
            <a:pPr algn="ctr"/>
            <a:r>
              <a:rPr sz="1400" dirty="0">
                <a:solidFill>
                  <a:srgbClr val="FFFFFF"/>
                </a:solidFill>
                <a:latin typeface="Aptos"/>
              </a:rPr>
              <a:t>RECONOCIMIENTO DE LA ACTIVIDAD INVESTIGADORA </a:t>
            </a:r>
            <a:r>
              <a:rPr lang="es-ES" sz="1400" dirty="0">
                <a:solidFill>
                  <a:srgbClr val="FFFFFF"/>
                </a:solidFill>
                <a:latin typeface="Aptos"/>
              </a:rPr>
              <a:t>DEL</a:t>
            </a:r>
            <a:r>
              <a:rPr sz="1400" dirty="0">
                <a:solidFill>
                  <a:srgbClr val="FFFFFF"/>
                </a:solidFill>
                <a:latin typeface="Aptos"/>
              </a:rPr>
              <a:t> PDI Y PI DOCTOR URJC</a:t>
            </a:r>
            <a:endParaRPr lang="es-ES" sz="2800" dirty="0">
              <a:solidFill>
                <a:schemeClr val="bg1"/>
              </a:solidFill>
            </a:endParaRPr>
          </a:p>
        </p:txBody>
      </p:sp>
      <p:sp>
        <p:nvSpPr>
          <p:cNvPr id="17" name="Shape 4">
            <a:extLst>
              <a:ext uri="{FF2B5EF4-FFF2-40B4-BE49-F238E27FC236}">
                <a16:creationId xmlns:a16="http://schemas.microsoft.com/office/drawing/2014/main" id="{7AFA1D5B-327A-20F0-AF62-F466788F400A}"/>
              </a:ext>
            </a:extLst>
          </p:cNvPr>
          <p:cNvSpPr/>
          <p:nvPr/>
        </p:nvSpPr>
        <p:spPr>
          <a:xfrm>
            <a:off x="731520" y="2918460"/>
            <a:ext cx="4709160" cy="1965960"/>
          </a:xfrm>
          <a:prstGeom prst="roundRect">
            <a:avLst>
              <a:gd name="adj" fmla="val 3721"/>
            </a:avLst>
          </a:prstGeom>
          <a:solidFill>
            <a:srgbClr val="F3F4F6"/>
          </a:solidFill>
          <a:ln w="12700">
            <a:solidFill>
              <a:srgbClr val="E7E7E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9" name="Shape 5">
            <a:extLst>
              <a:ext uri="{FF2B5EF4-FFF2-40B4-BE49-F238E27FC236}">
                <a16:creationId xmlns:a16="http://schemas.microsoft.com/office/drawing/2014/main" id="{C859897A-9CC6-41EF-AEB1-BC75BF51C03B}"/>
              </a:ext>
            </a:extLst>
          </p:cNvPr>
          <p:cNvSpPr/>
          <p:nvPr/>
        </p:nvSpPr>
        <p:spPr>
          <a:xfrm>
            <a:off x="841248" y="3028188"/>
            <a:ext cx="1188720" cy="256032"/>
          </a:xfrm>
          <a:prstGeom prst="roundRect">
            <a:avLst>
              <a:gd name="adj" fmla="val 28571"/>
            </a:avLst>
          </a:prstGeom>
          <a:solidFill>
            <a:srgbClr val="FFBF09"/>
          </a:solidFill>
          <a:ln w="127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1" name="Text 6">
            <a:extLst>
              <a:ext uri="{FF2B5EF4-FFF2-40B4-BE49-F238E27FC236}">
                <a16:creationId xmlns:a16="http://schemas.microsoft.com/office/drawing/2014/main" id="{E4663265-B06A-3BA2-6FAC-637C858119E7}"/>
              </a:ext>
            </a:extLst>
          </p:cNvPr>
          <p:cNvSpPr/>
          <p:nvPr/>
        </p:nvSpPr>
        <p:spPr>
          <a:xfrm>
            <a:off x="914400" y="3069336"/>
            <a:ext cx="10424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</a:rPr>
              <a:t>OBJETO</a:t>
            </a:r>
            <a:endParaRPr lang="en-US" sz="1100" dirty="0"/>
          </a:p>
        </p:txBody>
      </p:sp>
      <p:sp>
        <p:nvSpPr>
          <p:cNvPr id="25" name="Text 7">
            <a:extLst>
              <a:ext uri="{FF2B5EF4-FFF2-40B4-BE49-F238E27FC236}">
                <a16:creationId xmlns:a16="http://schemas.microsoft.com/office/drawing/2014/main" id="{0C2F1802-7C0C-6401-B7AE-E86352E3AC35}"/>
              </a:ext>
            </a:extLst>
          </p:cNvPr>
          <p:cNvSpPr/>
          <p:nvPr/>
        </p:nvSpPr>
        <p:spPr>
          <a:xfrm>
            <a:off x="914400" y="3421380"/>
            <a:ext cx="4343400" cy="13716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2F2F2F"/>
                </a:solidFill>
              </a:rPr>
              <a:t>Reconocer la actividad investigadora del PDI doctor y PI doctor de la URJC mediante la valoración de actividades desarrolladas entre el 01/01/2020 y el 31/12/2025.</a:t>
            </a:r>
            <a:endParaRPr lang="en-US" sz="1500" dirty="0"/>
          </a:p>
        </p:txBody>
      </p:sp>
      <p:sp>
        <p:nvSpPr>
          <p:cNvPr id="27" name="Shape 8">
            <a:extLst>
              <a:ext uri="{FF2B5EF4-FFF2-40B4-BE49-F238E27FC236}">
                <a16:creationId xmlns:a16="http://schemas.microsoft.com/office/drawing/2014/main" id="{A2BF75D9-2FCE-0CC8-3F41-B620F3C3EB59}"/>
              </a:ext>
            </a:extLst>
          </p:cNvPr>
          <p:cNvSpPr/>
          <p:nvPr/>
        </p:nvSpPr>
        <p:spPr>
          <a:xfrm>
            <a:off x="5806440" y="2918460"/>
            <a:ext cx="4709160" cy="1965960"/>
          </a:xfrm>
          <a:prstGeom prst="roundRect">
            <a:avLst>
              <a:gd name="adj" fmla="val 3721"/>
            </a:avLst>
          </a:prstGeom>
          <a:solidFill>
            <a:srgbClr val="F3F4F6"/>
          </a:solidFill>
          <a:ln w="12700">
            <a:solidFill>
              <a:srgbClr val="E7E7E7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9" name="Shape 9">
            <a:extLst>
              <a:ext uri="{FF2B5EF4-FFF2-40B4-BE49-F238E27FC236}">
                <a16:creationId xmlns:a16="http://schemas.microsoft.com/office/drawing/2014/main" id="{D754EDC8-DDF6-1898-4D12-0D214BB12D1C}"/>
              </a:ext>
            </a:extLst>
          </p:cNvPr>
          <p:cNvSpPr/>
          <p:nvPr/>
        </p:nvSpPr>
        <p:spPr>
          <a:xfrm>
            <a:off x="5916168" y="3028188"/>
            <a:ext cx="1463040" cy="256032"/>
          </a:xfrm>
          <a:prstGeom prst="roundRect">
            <a:avLst>
              <a:gd name="adj" fmla="val 28571"/>
            </a:avLst>
          </a:prstGeom>
          <a:solidFill>
            <a:srgbClr val="FFBF09"/>
          </a:solidFill>
          <a:ln w="127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1" name="Text 10">
            <a:extLst>
              <a:ext uri="{FF2B5EF4-FFF2-40B4-BE49-F238E27FC236}">
                <a16:creationId xmlns:a16="http://schemas.microsoft.com/office/drawing/2014/main" id="{562D9F15-ECA3-9695-B13E-32E4D2EC9748}"/>
              </a:ext>
            </a:extLst>
          </p:cNvPr>
          <p:cNvSpPr/>
          <p:nvPr/>
        </p:nvSpPr>
        <p:spPr>
          <a:xfrm>
            <a:off x="5989320" y="3069336"/>
            <a:ext cx="131673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</a:rPr>
              <a:t>RESULTADO</a:t>
            </a:r>
            <a:endParaRPr lang="en-US" sz="1100" dirty="0"/>
          </a:p>
        </p:txBody>
      </p:sp>
      <p:sp>
        <p:nvSpPr>
          <p:cNvPr id="33" name="Text 11">
            <a:extLst>
              <a:ext uri="{FF2B5EF4-FFF2-40B4-BE49-F238E27FC236}">
                <a16:creationId xmlns:a16="http://schemas.microsoft.com/office/drawing/2014/main" id="{38F5B5D4-3856-6533-C8F5-2F6A36079BD9}"/>
              </a:ext>
            </a:extLst>
          </p:cNvPr>
          <p:cNvSpPr/>
          <p:nvPr/>
        </p:nvSpPr>
        <p:spPr>
          <a:xfrm>
            <a:off x="5989320" y="3421380"/>
            <a:ext cx="4343400" cy="13716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2F2F2F"/>
                </a:solidFill>
              </a:rPr>
              <a:t>Asignar una cuantía económica individual según la puntuación obtenida, el presupuesto disponible y los criterios establecidos en la convocatoria.</a:t>
            </a:r>
            <a:endParaRPr lang="en-US" sz="1500" dirty="0"/>
          </a:p>
        </p:txBody>
      </p:sp>
      <p:sp>
        <p:nvSpPr>
          <p:cNvPr id="35" name="Shape 12">
            <a:extLst>
              <a:ext uri="{FF2B5EF4-FFF2-40B4-BE49-F238E27FC236}">
                <a16:creationId xmlns:a16="http://schemas.microsoft.com/office/drawing/2014/main" id="{4EF10774-A397-B01A-035F-DB80E0441406}"/>
              </a:ext>
            </a:extLst>
          </p:cNvPr>
          <p:cNvSpPr/>
          <p:nvPr/>
        </p:nvSpPr>
        <p:spPr>
          <a:xfrm>
            <a:off x="658368" y="5989320"/>
            <a:ext cx="10012680" cy="457200"/>
          </a:xfrm>
          <a:prstGeom prst="roundRect">
            <a:avLst>
              <a:gd name="adj" fmla="val 16000"/>
            </a:avLst>
          </a:prstGeom>
          <a:solidFill>
            <a:srgbClr val="FFF5DA"/>
          </a:solidFill>
          <a:ln w="12700">
            <a:solidFill>
              <a:srgbClr val="F3D899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7" name="Text 13">
            <a:extLst>
              <a:ext uri="{FF2B5EF4-FFF2-40B4-BE49-F238E27FC236}">
                <a16:creationId xmlns:a16="http://schemas.microsoft.com/office/drawing/2014/main" id="{918450FF-6068-A456-19F1-4A3D152B9D6F}"/>
              </a:ext>
            </a:extLst>
          </p:cNvPr>
          <p:cNvSpPr/>
          <p:nvPr/>
        </p:nvSpPr>
        <p:spPr>
          <a:xfrm>
            <a:off x="822960" y="6099048"/>
            <a:ext cx="9646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2F2F2F"/>
                </a:solidFill>
              </a:rPr>
              <a:t>El reconocimiento es de pago único y no tiene carácter consolidable.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25360781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2C0D08-2B34-2269-CACC-BB3AB6272F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>
            <a:extLst>
              <a:ext uri="{FF2B5EF4-FFF2-40B4-BE49-F238E27FC236}">
                <a16:creationId xmlns:a16="http://schemas.microsoft.com/office/drawing/2014/main" id="{D1CF6969-92AF-8437-9D2F-9A03DBE5ABA1}"/>
              </a:ext>
            </a:extLst>
          </p:cNvPr>
          <p:cNvGrpSpPr/>
          <p:nvPr/>
        </p:nvGrpSpPr>
        <p:grpSpPr>
          <a:xfrm>
            <a:off x="0" y="-16053"/>
            <a:ext cx="11048567" cy="6874053"/>
            <a:chOff x="0" y="-8026"/>
            <a:chExt cx="11048567" cy="6874053"/>
          </a:xfrm>
        </p:grpSpPr>
        <p:sp>
          <p:nvSpPr>
            <p:cNvPr id="4" name="Rectángulo 3">
              <a:extLst>
                <a:ext uri="{FF2B5EF4-FFF2-40B4-BE49-F238E27FC236}">
                  <a16:creationId xmlns:a16="http://schemas.microsoft.com/office/drawing/2014/main" id="{CFA7A38D-D872-C7BA-AA48-54144D52B58F}"/>
                </a:ext>
              </a:extLst>
            </p:cNvPr>
            <p:cNvSpPr/>
            <p:nvPr/>
          </p:nvSpPr>
          <p:spPr>
            <a:xfrm>
              <a:off x="0" y="8027"/>
              <a:ext cx="11048567" cy="6858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es-ES" dirty="0">
                <a:solidFill>
                  <a:schemeClr val="tx1"/>
                </a:solidFill>
              </a:endParaRPr>
            </a:p>
          </p:txBody>
        </p:sp>
        <p:pic>
          <p:nvPicPr>
            <p:cNvPr id="2" name="Imagen 1" descr="Gráfico">
              <a:extLst>
                <a:ext uri="{FF2B5EF4-FFF2-40B4-BE49-F238E27FC236}">
                  <a16:creationId xmlns:a16="http://schemas.microsoft.com/office/drawing/2014/main" id="{8D101B81-C1C4-4800-50A9-AE949F3D3C7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-8026"/>
              <a:ext cx="3996732" cy="114150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</p:pic>
      </p:grpSp>
      <p:pic>
        <p:nvPicPr>
          <p:cNvPr id="12" name="Gráfico 11" descr="Persona confundida con relleno sólido">
            <a:extLst>
              <a:ext uri="{FF2B5EF4-FFF2-40B4-BE49-F238E27FC236}">
                <a16:creationId xmlns:a16="http://schemas.microsoft.com/office/drawing/2014/main" id="{80B77388-877C-35CF-1A0A-12EC1B4902B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55179" y="1322286"/>
            <a:ext cx="914400" cy="91440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457AD381-CD0A-08C1-FD2A-D61903B952A3}"/>
              </a:ext>
            </a:extLst>
          </p:cNvPr>
          <p:cNvSpPr txBox="1"/>
          <p:nvPr/>
        </p:nvSpPr>
        <p:spPr>
          <a:xfrm>
            <a:off x="1600164" y="1771210"/>
            <a:ext cx="55793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FFBF09"/>
                </a:solidFill>
              </a:rPr>
              <a:t>¿Me puedo/quiero presentar?</a:t>
            </a:r>
          </a:p>
        </p:txBody>
      </p:sp>
      <p:grpSp>
        <p:nvGrpSpPr>
          <p:cNvPr id="23" name="Grupo 22">
            <a:extLst>
              <a:ext uri="{FF2B5EF4-FFF2-40B4-BE49-F238E27FC236}">
                <a16:creationId xmlns:a16="http://schemas.microsoft.com/office/drawing/2014/main" id="{CFDBE874-5C3B-1360-E5B2-15AE228B1CD6}"/>
              </a:ext>
            </a:extLst>
          </p:cNvPr>
          <p:cNvGrpSpPr/>
          <p:nvPr/>
        </p:nvGrpSpPr>
        <p:grpSpPr>
          <a:xfrm>
            <a:off x="506784" y="2607594"/>
            <a:ext cx="10315847" cy="3010817"/>
            <a:chOff x="3715680" y="2825521"/>
            <a:chExt cx="7032833" cy="3010817"/>
          </a:xfrm>
        </p:grpSpPr>
        <p:sp>
          <p:nvSpPr>
            <p:cNvPr id="14" name="Shape 9">
              <a:extLst>
                <a:ext uri="{FF2B5EF4-FFF2-40B4-BE49-F238E27FC236}">
                  <a16:creationId xmlns:a16="http://schemas.microsoft.com/office/drawing/2014/main" id="{E2B381A3-E2B6-79F5-F6F8-F60BE1DBA589}"/>
                </a:ext>
              </a:extLst>
            </p:cNvPr>
            <p:cNvSpPr/>
            <p:nvPr/>
          </p:nvSpPr>
          <p:spPr>
            <a:xfrm>
              <a:off x="3715680" y="2825521"/>
              <a:ext cx="3463802" cy="3010817"/>
            </a:xfrm>
            <a:prstGeom prst="roundRect">
              <a:avLst>
                <a:gd name="adj" fmla="val 1852"/>
              </a:avLst>
            </a:prstGeom>
            <a:solidFill>
              <a:srgbClr val="F7F7F7"/>
            </a:solidFill>
            <a:ln w="12700">
              <a:solidFill>
                <a:srgbClr val="D0D0D0"/>
              </a:solidFill>
              <a:prstDash val="solid"/>
            </a:ln>
            <a:effectLst>
              <a:outerShdw blurRad="12700" dist="6350" dir="27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s-ES"/>
            </a:p>
          </p:txBody>
        </p:sp>
        <p:sp>
          <p:nvSpPr>
            <p:cNvPr id="15" name="Shape 10">
              <a:extLst>
                <a:ext uri="{FF2B5EF4-FFF2-40B4-BE49-F238E27FC236}">
                  <a16:creationId xmlns:a16="http://schemas.microsoft.com/office/drawing/2014/main" id="{AA719984-13F2-7BFF-432E-0004C13F032A}"/>
                </a:ext>
              </a:extLst>
            </p:cNvPr>
            <p:cNvSpPr/>
            <p:nvPr/>
          </p:nvSpPr>
          <p:spPr>
            <a:xfrm>
              <a:off x="3873524" y="2952963"/>
              <a:ext cx="1939729" cy="223023"/>
            </a:xfrm>
            <a:prstGeom prst="roundRect">
              <a:avLst>
                <a:gd name="adj" fmla="val 17857"/>
              </a:avLst>
            </a:prstGeom>
            <a:solidFill>
              <a:srgbClr val="FFBF09"/>
            </a:solidFill>
            <a:ln w="12700">
              <a:solidFill>
                <a:srgbClr val="1E9EB2"/>
              </a:solidFill>
              <a:prstDash val="solid"/>
            </a:ln>
          </p:spPr>
          <p:txBody>
            <a:bodyPr/>
            <a:lstStyle/>
            <a:p>
              <a:endParaRPr lang="es-ES">
                <a:solidFill>
                  <a:srgbClr val="FFBF09"/>
                </a:solidFill>
              </a:endParaRPr>
            </a:p>
          </p:txBody>
        </p:sp>
        <p:sp>
          <p:nvSpPr>
            <p:cNvPr id="16" name="Text 11">
              <a:extLst>
                <a:ext uri="{FF2B5EF4-FFF2-40B4-BE49-F238E27FC236}">
                  <a16:creationId xmlns:a16="http://schemas.microsoft.com/office/drawing/2014/main" id="{79AAFDEA-A88A-22F6-455D-4E311FA69A21}"/>
                </a:ext>
              </a:extLst>
            </p:cNvPr>
            <p:cNvSpPr/>
            <p:nvPr/>
          </p:nvSpPr>
          <p:spPr>
            <a:xfrm>
              <a:off x="3873523" y="3008218"/>
              <a:ext cx="1939729" cy="9558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1050" b="1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DESTINATARIOS</a:t>
              </a:r>
              <a:endParaRPr lang="en-US" sz="1050" dirty="0"/>
            </a:p>
          </p:txBody>
        </p:sp>
        <p:sp>
          <p:nvSpPr>
            <p:cNvPr id="17" name="Text 12">
              <a:extLst>
                <a:ext uri="{FF2B5EF4-FFF2-40B4-BE49-F238E27FC236}">
                  <a16:creationId xmlns:a16="http://schemas.microsoft.com/office/drawing/2014/main" id="{4B3D84E1-4804-DFE8-3FD2-4A217BB65937}"/>
                </a:ext>
              </a:extLst>
            </p:cNvPr>
            <p:cNvSpPr/>
            <p:nvPr/>
          </p:nvSpPr>
          <p:spPr>
            <a:xfrm>
              <a:off x="3891063" y="3271568"/>
              <a:ext cx="3130575" cy="2437328"/>
            </a:xfrm>
            <a:prstGeom prst="rect">
              <a:avLst/>
            </a:prstGeom>
            <a:noFill/>
            <a:ln/>
          </p:spPr>
          <p:txBody>
            <a:bodyPr wrap="square" lIns="254" tIns="254" rIns="254" bIns="254" rtlCol="0" anchor="t">
              <a:normAutofit lnSpcReduction="10000"/>
            </a:bodyPr>
            <a:lstStyle/>
            <a:p>
              <a:r>
                <a:rPr lang="es-ES" sz="1250" b="1" noProof="0" dirty="0">
                  <a:solidFill>
                    <a:srgbClr val="111111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PDI</a:t>
              </a:r>
              <a:r>
                <a:rPr lang="es-ES" sz="1250" dirty="0">
                  <a:solidFill>
                    <a:srgbClr val="2F2F2F"/>
                  </a:solidFill>
                </a:rPr>
                <a:t> doctor a tiempo completo, en servicio activo, ocupando plaza o puesto en la URJC a fecha de solicitud y con vinculación hasta la resolución definitiva.</a:t>
              </a:r>
              <a:endParaRPr lang="es-ES" sz="1250" dirty="0"/>
            </a:p>
            <a:p>
              <a:pPr marL="0" indent="0">
                <a:buNone/>
              </a:pPr>
              <a:endParaRPr lang="es-ES" sz="1250" noProof="0" dirty="0"/>
            </a:p>
            <a:p>
              <a:r>
                <a:rPr lang="es-ES" sz="1250" b="1" noProof="0" dirty="0">
                  <a:solidFill>
                    <a:srgbClr val="111111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PI</a:t>
              </a:r>
              <a:r>
                <a:rPr lang="es-ES" sz="1250" dirty="0">
                  <a:solidFill>
                    <a:srgbClr val="2F2F2F"/>
                  </a:solidFill>
                </a:rPr>
                <a:t> doctor a tiempo completo contratado por la URJC al amparo de los artículos 22 y 23 de la Ley 14/2011 y con vinculación hasta la resolución definitiva.</a:t>
              </a:r>
              <a:endParaRPr lang="es-ES" sz="12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endParaRPr>
            </a:p>
            <a:p>
              <a:pPr marL="0" indent="0">
                <a:buNone/>
              </a:pPr>
              <a:endParaRPr lang="es-ES" sz="1250" noProof="0" dirty="0"/>
            </a:p>
            <a:p>
              <a:pPr marL="0" indent="0">
                <a:buNone/>
              </a:pPr>
              <a:endParaRPr lang="es-ES" sz="1250" noProof="0" dirty="0"/>
            </a:p>
            <a:p>
              <a:pPr marL="171450" indent="-171450">
                <a:buFont typeface="Wingdings" panose="05000000000000000000" pitchFamily="2" charset="2"/>
                <a:buChar char="ð"/>
              </a:pPr>
              <a:r>
                <a:rPr lang="es-ES" sz="1200" noProof="0" dirty="0">
                  <a:solidFill>
                    <a:srgbClr val="111111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Todos los requisitos deben </a:t>
              </a:r>
              <a:r>
                <a:rPr lang="es-ES" sz="1200" dirty="0">
                  <a:solidFill>
                    <a:srgbClr val="111111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cumplirse a fecha de solicitud y </a:t>
              </a:r>
              <a:r>
                <a:rPr lang="es-ES" sz="1200" noProof="0" dirty="0">
                  <a:solidFill>
                    <a:srgbClr val="111111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mantenerse durante todo el proceso</a:t>
              </a:r>
            </a:p>
            <a:p>
              <a:pPr marL="171450" indent="-171450">
                <a:buFont typeface="Wingdings" panose="05000000000000000000" pitchFamily="2" charset="2"/>
                <a:buChar char="ð"/>
              </a:pPr>
              <a:endParaRPr lang="es-ES" sz="12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endParaRPr>
            </a:p>
            <a:p>
              <a:pPr marL="171450" indent="-171450">
                <a:buFont typeface="Wingdings" panose="05000000000000000000" pitchFamily="2" charset="2"/>
                <a:buChar char="ð"/>
              </a:pPr>
              <a:r>
                <a:rPr lang="es-ES" sz="1200" dirty="0">
                  <a:solidFill>
                    <a:srgbClr val="2F2F2F"/>
                  </a:solidFill>
                </a:rPr>
                <a:t>Tener sexenio vivo o cuatro o más sexenios reconocidos</a:t>
              </a:r>
              <a:r>
                <a:rPr lang="es-ES" sz="1100" dirty="0">
                  <a:solidFill>
                    <a:srgbClr val="2F2F2F"/>
                  </a:solidFill>
                </a:rPr>
                <a:t>.</a:t>
              </a:r>
              <a:endParaRPr lang="es-ES" sz="1100" dirty="0"/>
            </a:p>
            <a:p>
              <a:pPr marL="171450" indent="-171450">
                <a:buFont typeface="Wingdings" panose="05000000000000000000" pitchFamily="2" charset="2"/>
                <a:buChar char="ð"/>
              </a:pPr>
              <a:endParaRPr lang="es-ES" sz="1100" noProof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endParaRPr>
            </a:p>
          </p:txBody>
        </p:sp>
        <p:sp>
          <p:nvSpPr>
            <p:cNvPr id="18" name="Shape 13">
              <a:extLst>
                <a:ext uri="{FF2B5EF4-FFF2-40B4-BE49-F238E27FC236}">
                  <a16:creationId xmlns:a16="http://schemas.microsoft.com/office/drawing/2014/main" id="{10B38C50-BA28-9D9E-4258-62225F05685E}"/>
                </a:ext>
              </a:extLst>
            </p:cNvPr>
            <p:cNvSpPr/>
            <p:nvPr/>
          </p:nvSpPr>
          <p:spPr>
            <a:xfrm>
              <a:off x="7284711" y="2825521"/>
              <a:ext cx="3463802" cy="3010817"/>
            </a:xfrm>
            <a:prstGeom prst="roundRect">
              <a:avLst>
                <a:gd name="adj" fmla="val 1852"/>
              </a:avLst>
            </a:prstGeom>
            <a:solidFill>
              <a:srgbClr val="F7F7F7"/>
            </a:solidFill>
            <a:ln w="12700">
              <a:solidFill>
                <a:srgbClr val="D0D0D0"/>
              </a:solidFill>
              <a:prstDash val="solid"/>
            </a:ln>
            <a:effectLst>
              <a:outerShdw blurRad="12700" dist="6350" dir="27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s-ES"/>
            </a:p>
          </p:txBody>
        </p:sp>
        <p:sp>
          <p:nvSpPr>
            <p:cNvPr id="19" name="Shape 14">
              <a:extLst>
                <a:ext uri="{FF2B5EF4-FFF2-40B4-BE49-F238E27FC236}">
                  <a16:creationId xmlns:a16="http://schemas.microsoft.com/office/drawing/2014/main" id="{2E8AD4E8-1F08-6E5E-5BE4-0CFB0A718849}"/>
                </a:ext>
              </a:extLst>
            </p:cNvPr>
            <p:cNvSpPr/>
            <p:nvPr/>
          </p:nvSpPr>
          <p:spPr>
            <a:xfrm>
              <a:off x="7442555" y="2952963"/>
              <a:ext cx="1939729" cy="223023"/>
            </a:xfrm>
            <a:prstGeom prst="roundRect">
              <a:avLst>
                <a:gd name="adj" fmla="val 17857"/>
              </a:avLst>
            </a:prstGeom>
            <a:solidFill>
              <a:srgbClr val="A47D00"/>
            </a:solidFill>
            <a:ln w="12700">
              <a:solidFill>
                <a:schemeClr val="bg1"/>
              </a:solidFill>
              <a:prstDash val="solid"/>
            </a:ln>
          </p:spPr>
          <p:txBody>
            <a:bodyPr/>
            <a:lstStyle/>
            <a:p>
              <a:endParaRPr lang="es-ES" dirty="0"/>
            </a:p>
          </p:txBody>
        </p:sp>
        <p:sp>
          <p:nvSpPr>
            <p:cNvPr id="20" name="Text 15">
              <a:extLst>
                <a:ext uri="{FF2B5EF4-FFF2-40B4-BE49-F238E27FC236}">
                  <a16:creationId xmlns:a16="http://schemas.microsoft.com/office/drawing/2014/main" id="{E6B06B4A-47E0-B094-FB58-AA6402434CCA}"/>
                </a:ext>
              </a:extLst>
            </p:cNvPr>
            <p:cNvSpPr/>
            <p:nvPr/>
          </p:nvSpPr>
          <p:spPr>
            <a:xfrm>
              <a:off x="7460094" y="3008217"/>
              <a:ext cx="1939729" cy="9558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 algn="ctr">
                <a:buNone/>
              </a:pPr>
              <a:r>
                <a:rPr lang="en-US" sz="1050" b="1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MARCO</a:t>
              </a:r>
              <a:endParaRPr lang="en-US" sz="1050" dirty="0"/>
            </a:p>
          </p:txBody>
        </p:sp>
        <p:sp>
          <p:nvSpPr>
            <p:cNvPr id="21" name="Text 16">
              <a:extLst>
                <a:ext uri="{FF2B5EF4-FFF2-40B4-BE49-F238E27FC236}">
                  <a16:creationId xmlns:a16="http://schemas.microsoft.com/office/drawing/2014/main" id="{DDEB8318-5B56-E29E-563A-3D8624A0C051}"/>
                </a:ext>
              </a:extLst>
            </p:cNvPr>
            <p:cNvSpPr/>
            <p:nvPr/>
          </p:nvSpPr>
          <p:spPr>
            <a:xfrm>
              <a:off x="7460093" y="3271568"/>
              <a:ext cx="3185077" cy="2437328"/>
            </a:xfrm>
            <a:prstGeom prst="rect">
              <a:avLst/>
            </a:prstGeom>
            <a:noFill/>
            <a:ln/>
          </p:spPr>
          <p:txBody>
            <a:bodyPr wrap="square" lIns="254" tIns="254" rIns="254" bIns="254" rtlCol="0" anchor="t">
              <a:norm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s-ES" sz="1250" b="1" dirty="0">
                  <a:solidFill>
                    <a:srgbClr val="111111"/>
                  </a:solidFill>
                  <a:latin typeface="Arial" pitchFamily="34" charset="0"/>
                  <a:cs typeface="Arial" pitchFamily="34" charset="-120"/>
                </a:rPr>
                <a:t>Méritos desarrollados del 01/01/2020 al 31/12/2025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s-ES" sz="1250" noProof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s-ES" sz="1250" noProof="0" dirty="0">
                  <a:solidFill>
                    <a:srgbClr val="111111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Presupuesto inicial: </a:t>
              </a:r>
              <a:r>
                <a:rPr lang="es-ES" sz="1250" b="1" noProof="0" dirty="0">
                  <a:solidFill>
                    <a:srgbClr val="111111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1.100.000 €.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s-ES" sz="1250" noProof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s-ES" sz="1250" noProof="0" dirty="0">
                  <a:solidFill>
                    <a:srgbClr val="111111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Reconocimiento económico no consolidable y en pago único.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s-ES" sz="12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s-ES" sz="1250" dirty="0">
                  <a:solidFill>
                    <a:srgbClr val="111111"/>
                  </a:solidFill>
                  <a:latin typeface="Arial" pitchFamily="34" charset="0"/>
                  <a:cs typeface="Arial" pitchFamily="34" charset="-120"/>
                </a:rPr>
                <a:t>Estructura: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es-ES" sz="1250" b="1" dirty="0">
                  <a:solidFill>
                    <a:srgbClr val="111111"/>
                  </a:solidFill>
                  <a:latin typeface="Arial" pitchFamily="34" charset="0"/>
                  <a:cs typeface="Arial" pitchFamily="34" charset="-120"/>
                </a:rPr>
                <a:t>Diferentes dimensiones.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es-ES" sz="1250" b="1" dirty="0">
                  <a:solidFill>
                    <a:srgbClr val="111111"/>
                  </a:solidFill>
                  <a:latin typeface="Arial" pitchFamily="34" charset="0"/>
                  <a:cs typeface="Arial" pitchFamily="34" charset="-120"/>
                </a:rPr>
                <a:t>Cada dimensión tiene un máximo.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es-ES" sz="1250" b="1" dirty="0">
                  <a:solidFill>
                    <a:srgbClr val="111111"/>
                  </a:solidFill>
                  <a:latin typeface="Arial" pitchFamily="34" charset="0"/>
                  <a:cs typeface="Arial" pitchFamily="34" charset="-120"/>
                </a:rPr>
                <a:t>Hay un máximo total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es-ES" sz="1250" b="1" dirty="0">
                  <a:latin typeface="Arial" pitchFamily="34" charset="0"/>
                  <a:cs typeface="Arial" pitchFamily="34" charset="-120"/>
                </a:rPr>
                <a:t>No hay mínimos por dimensión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es-ES" sz="1250" b="1" dirty="0">
                  <a:solidFill>
                    <a:srgbClr val="111111"/>
                  </a:solidFill>
                  <a:latin typeface="Arial" pitchFamily="34" charset="0"/>
                  <a:cs typeface="Arial" pitchFamily="34" charset="-120"/>
                </a:rPr>
                <a:t>Máximo alcanzable sin todas las dimensiones.</a:t>
              </a:r>
              <a:endParaRPr lang="es-ES" sz="1250" b="1" dirty="0">
                <a:solidFill>
                  <a:srgbClr val="FF0000"/>
                </a:solidFill>
                <a:latin typeface="Arial" pitchFamily="34" charset="0"/>
                <a:cs typeface="Arial" pitchFamily="34" charset="-120"/>
              </a:endParaRPr>
            </a:p>
          </p:txBody>
        </p:sp>
      </p:grpSp>
      <p:sp>
        <p:nvSpPr>
          <p:cNvPr id="5" name="Rectángulo 4">
            <a:extLst>
              <a:ext uri="{FF2B5EF4-FFF2-40B4-BE49-F238E27FC236}">
                <a16:creationId xmlns:a16="http://schemas.microsoft.com/office/drawing/2014/main" id="{24E1C498-F604-689F-F55B-20880AF4D186}"/>
              </a:ext>
            </a:extLst>
          </p:cNvPr>
          <p:cNvSpPr/>
          <p:nvPr/>
        </p:nvSpPr>
        <p:spPr>
          <a:xfrm>
            <a:off x="4095752" y="-8026"/>
            <a:ext cx="6952816" cy="95399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dirty="0">
                <a:solidFill>
                  <a:srgbClr val="FFFFFF"/>
                </a:solidFill>
                <a:latin typeface="Aptos"/>
              </a:rPr>
              <a:t>CONVOCATORIA </a:t>
            </a:r>
            <a:r>
              <a:rPr lang="es-ES" sz="1400" b="1" dirty="0">
                <a:solidFill>
                  <a:srgbClr val="FFFFFF"/>
                </a:solidFill>
                <a:latin typeface="Aptos"/>
              </a:rPr>
              <a:t>INVESTIGA</a:t>
            </a:r>
            <a:r>
              <a:rPr sz="1400" dirty="0">
                <a:solidFill>
                  <a:srgbClr val="FFFFFF"/>
                </a:solidFill>
                <a:latin typeface="Aptos"/>
              </a:rPr>
              <a:t> 2026  </a:t>
            </a:r>
            <a:endParaRPr lang="es-ES" sz="1400" dirty="0">
              <a:solidFill>
                <a:srgbClr val="FFFFFF"/>
              </a:solidFill>
              <a:latin typeface="Aptos"/>
            </a:endParaRPr>
          </a:p>
          <a:p>
            <a:pPr algn="ctr"/>
            <a:r>
              <a:rPr sz="1400" dirty="0">
                <a:solidFill>
                  <a:srgbClr val="FFFFFF"/>
                </a:solidFill>
                <a:latin typeface="Aptos"/>
              </a:rPr>
              <a:t>RECONOCIMIENTO DE LA ACTIVIDAD INVESTIGADORA </a:t>
            </a:r>
            <a:r>
              <a:rPr lang="es-ES" sz="1400" dirty="0">
                <a:solidFill>
                  <a:srgbClr val="FFFFFF"/>
                </a:solidFill>
                <a:latin typeface="Aptos"/>
              </a:rPr>
              <a:t>DEL</a:t>
            </a:r>
            <a:r>
              <a:rPr sz="1400" dirty="0">
                <a:solidFill>
                  <a:srgbClr val="FFFFFF"/>
                </a:solidFill>
                <a:latin typeface="Aptos"/>
              </a:rPr>
              <a:t> PDI Y PI DOCTOR URJC</a:t>
            </a:r>
            <a:endParaRPr lang="es-ES" sz="2800" dirty="0">
              <a:solidFill>
                <a:schemeClr val="bg1"/>
              </a:solidFill>
            </a:endParaRPr>
          </a:p>
        </p:txBody>
      </p:sp>
      <p:sp>
        <p:nvSpPr>
          <p:cNvPr id="6" name="Shape 12">
            <a:extLst>
              <a:ext uri="{FF2B5EF4-FFF2-40B4-BE49-F238E27FC236}">
                <a16:creationId xmlns:a16="http://schemas.microsoft.com/office/drawing/2014/main" id="{18D3CE5B-8550-7918-A09F-06DFF51E708A}"/>
              </a:ext>
            </a:extLst>
          </p:cNvPr>
          <p:cNvSpPr/>
          <p:nvPr/>
        </p:nvSpPr>
        <p:spPr>
          <a:xfrm>
            <a:off x="506783" y="5801107"/>
            <a:ext cx="10315847" cy="912541"/>
          </a:xfrm>
          <a:prstGeom prst="roundRect">
            <a:avLst>
              <a:gd name="adj" fmla="val 24350"/>
            </a:avLst>
          </a:prstGeom>
          <a:solidFill>
            <a:srgbClr val="FFF5DA"/>
          </a:solidFill>
          <a:ln w="12700">
            <a:solidFill>
              <a:srgbClr val="F3D899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8" name="Text 13">
            <a:extLst>
              <a:ext uri="{FF2B5EF4-FFF2-40B4-BE49-F238E27FC236}">
                <a16:creationId xmlns:a16="http://schemas.microsoft.com/office/drawing/2014/main" id="{BCDD67C7-FD4F-3BF8-5780-819C76715A07}"/>
              </a:ext>
            </a:extLst>
          </p:cNvPr>
          <p:cNvSpPr/>
          <p:nvPr/>
        </p:nvSpPr>
        <p:spPr>
          <a:xfrm>
            <a:off x="841248" y="5801107"/>
            <a:ext cx="9646920" cy="92859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400" b="1" dirty="0">
                <a:solidFill>
                  <a:srgbClr val="FF0000"/>
                </a:solidFill>
              </a:rPr>
              <a:t>El sexenio vivo se interpreta según el criterio ANECA: último tramo positivo terminado el 31/12/2020 o </a:t>
            </a:r>
            <a:r>
              <a:rPr lang="en-US" sz="1400" b="1" dirty="0" err="1">
                <a:solidFill>
                  <a:srgbClr val="FF0000"/>
                </a:solidFill>
              </a:rPr>
              <a:t>fecha</a:t>
            </a:r>
            <a:r>
              <a:rPr lang="en-US" sz="1400" b="1" dirty="0">
                <a:solidFill>
                  <a:srgbClr val="FF0000"/>
                </a:solidFill>
              </a:rPr>
              <a:t> posterior, con </a:t>
            </a:r>
            <a:r>
              <a:rPr lang="en-US" sz="1400" b="1" dirty="0" err="1">
                <a:solidFill>
                  <a:srgbClr val="FF0000"/>
                </a:solidFill>
              </a:rPr>
              <a:t>excepciones</a:t>
            </a:r>
            <a:r>
              <a:rPr lang="en-US" sz="1400" b="1" dirty="0">
                <a:solidFill>
                  <a:srgbClr val="FF0000"/>
                </a:solidFill>
              </a:rPr>
              <a:t> </a:t>
            </a:r>
            <a:r>
              <a:rPr lang="en-US" sz="1400" b="1" dirty="0" err="1">
                <a:solidFill>
                  <a:srgbClr val="FF0000"/>
                </a:solidFill>
              </a:rPr>
              <a:t>por</a:t>
            </a:r>
            <a:r>
              <a:rPr lang="en-US" sz="1400" b="1" dirty="0">
                <a:solidFill>
                  <a:srgbClr val="FF0000"/>
                </a:solidFill>
              </a:rPr>
              <a:t> </a:t>
            </a:r>
            <a:r>
              <a:rPr lang="en-US" sz="1400" b="1" dirty="0" err="1">
                <a:solidFill>
                  <a:srgbClr val="FF0000"/>
                </a:solidFill>
              </a:rPr>
              <a:t>bajas</a:t>
            </a:r>
            <a:r>
              <a:rPr lang="en-US" sz="1400" b="1" dirty="0">
                <a:solidFill>
                  <a:srgbClr val="FF0000"/>
                </a:solidFill>
              </a:rPr>
              <a:t> y </a:t>
            </a:r>
            <a:r>
              <a:rPr lang="en-US" sz="1400" b="1" dirty="0" err="1">
                <a:solidFill>
                  <a:srgbClr val="FF0000"/>
                </a:solidFill>
              </a:rPr>
              <a:t>permisos</a:t>
            </a:r>
            <a:endParaRPr lang="en-US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35510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>
            <a:extLst>
              <a:ext uri="{FF2B5EF4-FFF2-40B4-BE49-F238E27FC236}">
                <a16:creationId xmlns:a16="http://schemas.microsoft.com/office/drawing/2014/main" id="{158EA973-08B4-A8F4-F2A2-7B663A2B5B3A}"/>
              </a:ext>
            </a:extLst>
          </p:cNvPr>
          <p:cNvGrpSpPr/>
          <p:nvPr/>
        </p:nvGrpSpPr>
        <p:grpSpPr>
          <a:xfrm>
            <a:off x="7620" y="-16053"/>
            <a:ext cx="11048999" cy="6874053"/>
            <a:chOff x="1" y="-8026"/>
            <a:chExt cx="11048999" cy="6874053"/>
          </a:xfrm>
        </p:grpSpPr>
        <p:sp>
          <p:nvSpPr>
            <p:cNvPr id="4" name="Rectángulo 3">
              <a:extLst>
                <a:ext uri="{FF2B5EF4-FFF2-40B4-BE49-F238E27FC236}">
                  <a16:creationId xmlns:a16="http://schemas.microsoft.com/office/drawing/2014/main" id="{A572FD10-278F-9871-3076-6C545021F16B}"/>
                </a:ext>
              </a:extLst>
            </p:cNvPr>
            <p:cNvSpPr/>
            <p:nvPr/>
          </p:nvSpPr>
          <p:spPr>
            <a:xfrm>
              <a:off x="433" y="8027"/>
              <a:ext cx="11048567" cy="6858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es-ES" dirty="0">
                <a:solidFill>
                  <a:schemeClr val="tx1"/>
                </a:solidFill>
              </a:endParaRPr>
            </a:p>
          </p:txBody>
        </p:sp>
        <p:pic>
          <p:nvPicPr>
            <p:cNvPr id="2" name="Imagen 1" descr="Gráfico">
              <a:extLst>
                <a:ext uri="{FF2B5EF4-FFF2-40B4-BE49-F238E27FC236}">
                  <a16:creationId xmlns:a16="http://schemas.microsoft.com/office/drawing/2014/main" id="{EB2B4F10-9F6C-2C22-40EB-9CB3F3122A6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-8026"/>
              <a:ext cx="3996732" cy="114150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" name="Rectángulo 6">
            <a:extLst>
              <a:ext uri="{FF2B5EF4-FFF2-40B4-BE49-F238E27FC236}">
                <a16:creationId xmlns:a16="http://schemas.microsoft.com/office/drawing/2014/main" id="{C3A44B64-E828-8A4C-3580-B8077B1EFAF3}"/>
              </a:ext>
            </a:extLst>
          </p:cNvPr>
          <p:cNvSpPr/>
          <p:nvPr/>
        </p:nvSpPr>
        <p:spPr>
          <a:xfrm>
            <a:off x="4095752" y="-8026"/>
            <a:ext cx="6952816" cy="95399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dirty="0">
                <a:solidFill>
                  <a:srgbClr val="FFFFFF"/>
                </a:solidFill>
                <a:latin typeface="Aptos"/>
              </a:rPr>
              <a:t>CONVOCATORIA </a:t>
            </a:r>
            <a:r>
              <a:rPr lang="es-ES" sz="1400" b="1" dirty="0">
                <a:solidFill>
                  <a:srgbClr val="FFFFFF"/>
                </a:solidFill>
                <a:latin typeface="Aptos"/>
              </a:rPr>
              <a:t>INVESTIGA</a:t>
            </a:r>
            <a:r>
              <a:rPr sz="1400" dirty="0">
                <a:solidFill>
                  <a:srgbClr val="FFFFFF"/>
                </a:solidFill>
                <a:latin typeface="Aptos"/>
              </a:rPr>
              <a:t> 2026  </a:t>
            </a:r>
            <a:endParaRPr lang="es-ES" sz="1400" dirty="0">
              <a:solidFill>
                <a:srgbClr val="FFFFFF"/>
              </a:solidFill>
              <a:latin typeface="Aptos"/>
            </a:endParaRPr>
          </a:p>
          <a:p>
            <a:pPr algn="ctr"/>
            <a:r>
              <a:rPr sz="1400" dirty="0">
                <a:solidFill>
                  <a:srgbClr val="FFFFFF"/>
                </a:solidFill>
                <a:latin typeface="Aptos"/>
              </a:rPr>
              <a:t>RECONOCIMIENTO DE LA ACTIVIDAD INVESTIGADORA </a:t>
            </a:r>
            <a:r>
              <a:rPr lang="es-ES" sz="1400" dirty="0">
                <a:solidFill>
                  <a:srgbClr val="FFFFFF"/>
                </a:solidFill>
                <a:latin typeface="Aptos"/>
              </a:rPr>
              <a:t>DEL</a:t>
            </a:r>
            <a:r>
              <a:rPr sz="1400" dirty="0">
                <a:solidFill>
                  <a:srgbClr val="FFFFFF"/>
                </a:solidFill>
                <a:latin typeface="Aptos"/>
              </a:rPr>
              <a:t> PDI Y PI DOCTOR URJC</a:t>
            </a:r>
            <a:endParaRPr lang="es-ES" sz="2800" dirty="0">
              <a:solidFill>
                <a:schemeClr val="bg1"/>
              </a:solidFill>
            </a:endParaRPr>
          </a:p>
        </p:txBody>
      </p:sp>
      <p:pic>
        <p:nvPicPr>
          <p:cNvPr id="14" name="Image 1" descr="preencoded.png">
            <a:extLst>
              <a:ext uri="{FF2B5EF4-FFF2-40B4-BE49-F238E27FC236}">
                <a16:creationId xmlns:a16="http://schemas.microsoft.com/office/drawing/2014/main" id="{0E016829-2013-8776-1092-5EEC93AD60F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0720" y="1134872"/>
            <a:ext cx="690880" cy="690880"/>
          </a:xfrm>
          <a:prstGeom prst="rect">
            <a:avLst/>
          </a:prstGeom>
        </p:spPr>
      </p:pic>
      <p:sp>
        <p:nvSpPr>
          <p:cNvPr id="17" name="Text 3">
            <a:extLst>
              <a:ext uri="{FF2B5EF4-FFF2-40B4-BE49-F238E27FC236}">
                <a16:creationId xmlns:a16="http://schemas.microsoft.com/office/drawing/2014/main" id="{76036544-6BD8-BFC3-0B22-31FDEEACF3D2}"/>
              </a:ext>
            </a:extLst>
          </p:cNvPr>
          <p:cNvSpPr/>
          <p:nvPr/>
        </p:nvSpPr>
        <p:spPr>
          <a:xfrm>
            <a:off x="1497328" y="1330020"/>
            <a:ext cx="9601200" cy="365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FFBF09"/>
                </a:solidFill>
              </a:rPr>
              <a:t>Evaluación por dimensiones</a:t>
            </a:r>
            <a:endParaRPr lang="en-US" sz="2200" dirty="0">
              <a:solidFill>
                <a:srgbClr val="FFBF09"/>
              </a:solidFill>
            </a:endParaRPr>
          </a:p>
        </p:txBody>
      </p:sp>
      <p:sp>
        <p:nvSpPr>
          <p:cNvPr id="48" name="Shape 4">
            <a:extLst>
              <a:ext uri="{FF2B5EF4-FFF2-40B4-BE49-F238E27FC236}">
                <a16:creationId xmlns:a16="http://schemas.microsoft.com/office/drawing/2014/main" id="{6A6EE045-5547-837D-FC3D-BBDB5CE41E08}"/>
              </a:ext>
            </a:extLst>
          </p:cNvPr>
          <p:cNvSpPr/>
          <p:nvPr/>
        </p:nvSpPr>
        <p:spPr>
          <a:xfrm>
            <a:off x="777240" y="1965960"/>
            <a:ext cx="9738360" cy="384048"/>
          </a:xfrm>
          <a:prstGeom prst="rect">
            <a:avLst/>
          </a:prstGeom>
          <a:solidFill>
            <a:srgbClr val="FFBF09"/>
          </a:solidFill>
          <a:ln w="12700">
            <a:solidFill>
              <a:srgbClr val="C48F00"/>
            </a:solidFill>
            <a:prstDash val="solid"/>
          </a:ln>
        </p:spPr>
        <p:txBody>
          <a:bodyPr/>
          <a:lstStyle/>
          <a:p>
            <a:endParaRPr lang="es-ES" sz="1600"/>
          </a:p>
        </p:txBody>
      </p:sp>
      <p:sp>
        <p:nvSpPr>
          <p:cNvPr id="50" name="Text 5">
            <a:extLst>
              <a:ext uri="{FF2B5EF4-FFF2-40B4-BE49-F238E27FC236}">
                <a16:creationId xmlns:a16="http://schemas.microsoft.com/office/drawing/2014/main" id="{ED563A90-DCAF-F513-A5C4-98F9F5B37E85}"/>
              </a:ext>
            </a:extLst>
          </p:cNvPr>
          <p:cNvSpPr/>
          <p:nvPr/>
        </p:nvSpPr>
        <p:spPr>
          <a:xfrm>
            <a:off x="914400" y="2075688"/>
            <a:ext cx="1920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</a:rPr>
              <a:t>DIMENSIÓN</a:t>
            </a:r>
            <a:endParaRPr lang="en-US" sz="1600" dirty="0"/>
          </a:p>
        </p:txBody>
      </p:sp>
      <p:sp>
        <p:nvSpPr>
          <p:cNvPr id="54" name="Text 6">
            <a:extLst>
              <a:ext uri="{FF2B5EF4-FFF2-40B4-BE49-F238E27FC236}">
                <a16:creationId xmlns:a16="http://schemas.microsoft.com/office/drawing/2014/main" id="{6B09569F-D0DB-EF1C-AC48-659B0EC9DD74}"/>
              </a:ext>
            </a:extLst>
          </p:cNvPr>
          <p:cNvSpPr/>
          <p:nvPr/>
        </p:nvSpPr>
        <p:spPr>
          <a:xfrm>
            <a:off x="3063240" y="2075688"/>
            <a:ext cx="5120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</a:rPr>
              <a:t>DEFINICIÓN</a:t>
            </a:r>
            <a:endParaRPr lang="en-US" sz="1600" dirty="0"/>
          </a:p>
        </p:txBody>
      </p:sp>
      <p:sp>
        <p:nvSpPr>
          <p:cNvPr id="56" name="Text 7">
            <a:extLst>
              <a:ext uri="{FF2B5EF4-FFF2-40B4-BE49-F238E27FC236}">
                <a16:creationId xmlns:a16="http://schemas.microsoft.com/office/drawing/2014/main" id="{4A57E2DD-2382-26FF-8711-92C08066A166}"/>
              </a:ext>
            </a:extLst>
          </p:cNvPr>
          <p:cNvSpPr/>
          <p:nvPr/>
        </p:nvSpPr>
        <p:spPr>
          <a:xfrm>
            <a:off x="9646920" y="2075688"/>
            <a:ext cx="640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MÁX.</a:t>
            </a:r>
            <a:endParaRPr lang="en-US" sz="1600" dirty="0"/>
          </a:p>
        </p:txBody>
      </p:sp>
      <p:sp>
        <p:nvSpPr>
          <p:cNvPr id="58" name="Shape 8">
            <a:extLst>
              <a:ext uri="{FF2B5EF4-FFF2-40B4-BE49-F238E27FC236}">
                <a16:creationId xmlns:a16="http://schemas.microsoft.com/office/drawing/2014/main" id="{56F42369-6CE2-CD48-0C3C-9AC20D68916E}"/>
              </a:ext>
            </a:extLst>
          </p:cNvPr>
          <p:cNvSpPr/>
          <p:nvPr/>
        </p:nvSpPr>
        <p:spPr>
          <a:xfrm>
            <a:off x="777240" y="2350008"/>
            <a:ext cx="973836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ADADA"/>
            </a:solidFill>
            <a:prstDash val="solid"/>
          </a:ln>
        </p:spPr>
        <p:txBody>
          <a:bodyPr/>
          <a:lstStyle/>
          <a:p>
            <a:endParaRPr lang="es-ES" sz="1600"/>
          </a:p>
        </p:txBody>
      </p:sp>
      <p:sp>
        <p:nvSpPr>
          <p:cNvPr id="60" name="Text 9">
            <a:extLst>
              <a:ext uri="{FF2B5EF4-FFF2-40B4-BE49-F238E27FC236}">
                <a16:creationId xmlns:a16="http://schemas.microsoft.com/office/drawing/2014/main" id="{54B2FD8E-5E9D-724D-D091-BE22672B6A1F}"/>
              </a:ext>
            </a:extLst>
          </p:cNvPr>
          <p:cNvSpPr/>
          <p:nvPr/>
        </p:nvSpPr>
        <p:spPr>
          <a:xfrm>
            <a:off x="914400" y="2478024"/>
            <a:ext cx="1920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2F2F2F"/>
                </a:solidFill>
              </a:rPr>
              <a:t>Valor basal</a:t>
            </a:r>
            <a:endParaRPr lang="en-US" sz="1600" dirty="0"/>
          </a:p>
        </p:txBody>
      </p:sp>
      <p:sp>
        <p:nvSpPr>
          <p:cNvPr id="62" name="Text 10">
            <a:extLst>
              <a:ext uri="{FF2B5EF4-FFF2-40B4-BE49-F238E27FC236}">
                <a16:creationId xmlns:a16="http://schemas.microsoft.com/office/drawing/2014/main" id="{F154AF6F-9975-BBB5-6C3B-2EA16DB22D1F}"/>
              </a:ext>
            </a:extLst>
          </p:cNvPr>
          <p:cNvSpPr/>
          <p:nvPr/>
        </p:nvSpPr>
        <p:spPr>
          <a:xfrm>
            <a:off x="3063240" y="2478024"/>
            <a:ext cx="5577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F2F2F"/>
                </a:solidFill>
              </a:rPr>
              <a:t>Cantidad fija para todos los participantes</a:t>
            </a:r>
            <a:endParaRPr lang="en-US" sz="1600" dirty="0"/>
          </a:p>
        </p:txBody>
      </p:sp>
      <p:sp>
        <p:nvSpPr>
          <p:cNvPr id="64" name="Text 11">
            <a:extLst>
              <a:ext uri="{FF2B5EF4-FFF2-40B4-BE49-F238E27FC236}">
                <a16:creationId xmlns:a16="http://schemas.microsoft.com/office/drawing/2014/main" id="{AEFDBC81-9522-1213-6AB1-44C95F67D305}"/>
              </a:ext>
            </a:extLst>
          </p:cNvPr>
          <p:cNvSpPr/>
          <p:nvPr/>
        </p:nvSpPr>
        <p:spPr>
          <a:xfrm>
            <a:off x="9692640" y="2478024"/>
            <a:ext cx="502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9A6F00"/>
                </a:solidFill>
              </a:rPr>
              <a:t>20</a:t>
            </a:r>
            <a:endParaRPr lang="en-US" sz="1600" dirty="0"/>
          </a:p>
        </p:txBody>
      </p:sp>
      <p:sp>
        <p:nvSpPr>
          <p:cNvPr id="66" name="Shape 12">
            <a:extLst>
              <a:ext uri="{FF2B5EF4-FFF2-40B4-BE49-F238E27FC236}">
                <a16:creationId xmlns:a16="http://schemas.microsoft.com/office/drawing/2014/main" id="{ED1004ED-FD11-E5B9-D0D3-4418CF0004CD}"/>
              </a:ext>
            </a:extLst>
          </p:cNvPr>
          <p:cNvSpPr/>
          <p:nvPr/>
        </p:nvSpPr>
        <p:spPr>
          <a:xfrm>
            <a:off x="777240" y="2807208"/>
            <a:ext cx="9738360" cy="457200"/>
          </a:xfrm>
          <a:prstGeom prst="rect">
            <a:avLst/>
          </a:prstGeom>
          <a:solidFill>
            <a:srgbClr val="F7F7F7"/>
          </a:solidFill>
          <a:ln w="6350">
            <a:solidFill>
              <a:srgbClr val="DADADA"/>
            </a:solidFill>
            <a:prstDash val="solid"/>
          </a:ln>
        </p:spPr>
        <p:txBody>
          <a:bodyPr/>
          <a:lstStyle/>
          <a:p>
            <a:endParaRPr lang="es-ES" sz="1600"/>
          </a:p>
        </p:txBody>
      </p:sp>
      <p:sp>
        <p:nvSpPr>
          <p:cNvPr id="68" name="Text 13">
            <a:extLst>
              <a:ext uri="{FF2B5EF4-FFF2-40B4-BE49-F238E27FC236}">
                <a16:creationId xmlns:a16="http://schemas.microsoft.com/office/drawing/2014/main" id="{A6485078-3DF5-5C95-403E-E7B98D5BEBA5}"/>
              </a:ext>
            </a:extLst>
          </p:cNvPr>
          <p:cNvSpPr/>
          <p:nvPr/>
        </p:nvSpPr>
        <p:spPr>
          <a:xfrm>
            <a:off x="914400" y="2935224"/>
            <a:ext cx="1920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2F2F2F"/>
                </a:solidFill>
              </a:rPr>
              <a:t>Sexenios</a:t>
            </a:r>
            <a:endParaRPr lang="en-US" sz="1600" dirty="0"/>
          </a:p>
        </p:txBody>
      </p:sp>
      <p:sp>
        <p:nvSpPr>
          <p:cNvPr id="70" name="Text 14">
            <a:extLst>
              <a:ext uri="{FF2B5EF4-FFF2-40B4-BE49-F238E27FC236}">
                <a16:creationId xmlns:a16="http://schemas.microsoft.com/office/drawing/2014/main" id="{0B3E1FB9-3CCF-DB06-C24C-7A958F28E1A7}"/>
              </a:ext>
            </a:extLst>
          </p:cNvPr>
          <p:cNvSpPr/>
          <p:nvPr/>
        </p:nvSpPr>
        <p:spPr>
          <a:xfrm>
            <a:off x="3063240" y="2935224"/>
            <a:ext cx="5577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F2F2F"/>
                </a:solidFill>
              </a:rPr>
              <a:t>Número de sexenios y sexenios relativos</a:t>
            </a:r>
            <a:endParaRPr lang="en-US" sz="1600" dirty="0"/>
          </a:p>
        </p:txBody>
      </p:sp>
      <p:sp>
        <p:nvSpPr>
          <p:cNvPr id="72" name="Text 15">
            <a:extLst>
              <a:ext uri="{FF2B5EF4-FFF2-40B4-BE49-F238E27FC236}">
                <a16:creationId xmlns:a16="http://schemas.microsoft.com/office/drawing/2014/main" id="{4D73D555-7FC4-5715-4236-A9BE6508CDD2}"/>
              </a:ext>
            </a:extLst>
          </p:cNvPr>
          <p:cNvSpPr/>
          <p:nvPr/>
        </p:nvSpPr>
        <p:spPr>
          <a:xfrm>
            <a:off x="9692640" y="2935224"/>
            <a:ext cx="502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9A6F00"/>
                </a:solidFill>
              </a:rPr>
              <a:t>20</a:t>
            </a:r>
            <a:endParaRPr lang="en-US" sz="1600" dirty="0"/>
          </a:p>
        </p:txBody>
      </p:sp>
      <p:sp>
        <p:nvSpPr>
          <p:cNvPr id="74" name="Shape 16">
            <a:extLst>
              <a:ext uri="{FF2B5EF4-FFF2-40B4-BE49-F238E27FC236}">
                <a16:creationId xmlns:a16="http://schemas.microsoft.com/office/drawing/2014/main" id="{6386B07F-99AD-83B5-E239-2DEB0E0EBA5F}"/>
              </a:ext>
            </a:extLst>
          </p:cNvPr>
          <p:cNvSpPr/>
          <p:nvPr/>
        </p:nvSpPr>
        <p:spPr>
          <a:xfrm>
            <a:off x="777240" y="3264408"/>
            <a:ext cx="973836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ADADA"/>
            </a:solidFill>
            <a:prstDash val="solid"/>
          </a:ln>
        </p:spPr>
        <p:txBody>
          <a:bodyPr/>
          <a:lstStyle/>
          <a:p>
            <a:endParaRPr lang="es-ES" sz="1600"/>
          </a:p>
        </p:txBody>
      </p:sp>
      <p:sp>
        <p:nvSpPr>
          <p:cNvPr id="76" name="Text 17">
            <a:extLst>
              <a:ext uri="{FF2B5EF4-FFF2-40B4-BE49-F238E27FC236}">
                <a16:creationId xmlns:a16="http://schemas.microsoft.com/office/drawing/2014/main" id="{A15F0343-E93B-0E73-E4BA-1DB2F3CD53F0}"/>
              </a:ext>
            </a:extLst>
          </p:cNvPr>
          <p:cNvSpPr/>
          <p:nvPr/>
        </p:nvSpPr>
        <p:spPr>
          <a:xfrm>
            <a:off x="914400" y="3392424"/>
            <a:ext cx="1920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2F2F2F"/>
                </a:solidFill>
              </a:rPr>
              <a:t>Tesis doctorales</a:t>
            </a:r>
            <a:endParaRPr lang="en-US" sz="1600" dirty="0"/>
          </a:p>
        </p:txBody>
      </p:sp>
      <p:sp>
        <p:nvSpPr>
          <p:cNvPr id="78" name="Text 18">
            <a:extLst>
              <a:ext uri="{FF2B5EF4-FFF2-40B4-BE49-F238E27FC236}">
                <a16:creationId xmlns:a16="http://schemas.microsoft.com/office/drawing/2014/main" id="{46D53CD6-36F9-9AAE-D310-F31775CD323D}"/>
              </a:ext>
            </a:extLst>
          </p:cNvPr>
          <p:cNvSpPr/>
          <p:nvPr/>
        </p:nvSpPr>
        <p:spPr>
          <a:xfrm>
            <a:off x="3063240" y="3392424"/>
            <a:ext cx="5577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F2F2F"/>
                </a:solidFill>
              </a:rPr>
              <a:t>Dirección y evaluación de tesis doctorales</a:t>
            </a:r>
            <a:endParaRPr lang="en-US" sz="1600" dirty="0"/>
          </a:p>
        </p:txBody>
      </p:sp>
      <p:sp>
        <p:nvSpPr>
          <p:cNvPr id="80" name="Text 19">
            <a:extLst>
              <a:ext uri="{FF2B5EF4-FFF2-40B4-BE49-F238E27FC236}">
                <a16:creationId xmlns:a16="http://schemas.microsoft.com/office/drawing/2014/main" id="{99D46FC4-72A0-E21B-E00F-06D048066F45}"/>
              </a:ext>
            </a:extLst>
          </p:cNvPr>
          <p:cNvSpPr/>
          <p:nvPr/>
        </p:nvSpPr>
        <p:spPr>
          <a:xfrm>
            <a:off x="9692640" y="3392424"/>
            <a:ext cx="502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9A6F00"/>
                </a:solidFill>
              </a:rPr>
              <a:t>25</a:t>
            </a:r>
            <a:endParaRPr lang="en-US" sz="1600" dirty="0"/>
          </a:p>
        </p:txBody>
      </p:sp>
      <p:sp>
        <p:nvSpPr>
          <p:cNvPr id="82" name="Shape 20">
            <a:extLst>
              <a:ext uri="{FF2B5EF4-FFF2-40B4-BE49-F238E27FC236}">
                <a16:creationId xmlns:a16="http://schemas.microsoft.com/office/drawing/2014/main" id="{C991D800-3121-1A81-6BD1-7B181E84FE99}"/>
              </a:ext>
            </a:extLst>
          </p:cNvPr>
          <p:cNvSpPr/>
          <p:nvPr/>
        </p:nvSpPr>
        <p:spPr>
          <a:xfrm>
            <a:off x="777240" y="3721608"/>
            <a:ext cx="9738360" cy="457200"/>
          </a:xfrm>
          <a:prstGeom prst="rect">
            <a:avLst/>
          </a:prstGeom>
          <a:solidFill>
            <a:srgbClr val="F7F7F7"/>
          </a:solidFill>
          <a:ln w="6350">
            <a:solidFill>
              <a:srgbClr val="DADADA"/>
            </a:solidFill>
            <a:prstDash val="solid"/>
          </a:ln>
        </p:spPr>
        <p:txBody>
          <a:bodyPr/>
          <a:lstStyle/>
          <a:p>
            <a:endParaRPr lang="es-ES" sz="1600"/>
          </a:p>
        </p:txBody>
      </p:sp>
      <p:sp>
        <p:nvSpPr>
          <p:cNvPr id="84" name="Text 21">
            <a:extLst>
              <a:ext uri="{FF2B5EF4-FFF2-40B4-BE49-F238E27FC236}">
                <a16:creationId xmlns:a16="http://schemas.microsoft.com/office/drawing/2014/main" id="{CCC1582C-B7C8-6776-3556-D529F1D349E8}"/>
              </a:ext>
            </a:extLst>
          </p:cNvPr>
          <p:cNvSpPr/>
          <p:nvPr/>
        </p:nvSpPr>
        <p:spPr>
          <a:xfrm>
            <a:off x="914400" y="3849624"/>
            <a:ext cx="1920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2F2F2F"/>
                </a:solidFill>
              </a:rPr>
              <a:t>Equipos</a:t>
            </a:r>
            <a:endParaRPr lang="en-US" sz="1600" dirty="0"/>
          </a:p>
        </p:txBody>
      </p:sp>
      <p:sp>
        <p:nvSpPr>
          <p:cNvPr id="86" name="Text 22">
            <a:extLst>
              <a:ext uri="{FF2B5EF4-FFF2-40B4-BE49-F238E27FC236}">
                <a16:creationId xmlns:a16="http://schemas.microsoft.com/office/drawing/2014/main" id="{5855B120-DA6A-8546-B299-D8B936ED820A}"/>
              </a:ext>
            </a:extLst>
          </p:cNvPr>
          <p:cNvSpPr/>
          <p:nvPr/>
        </p:nvSpPr>
        <p:spPr>
          <a:xfrm>
            <a:off x="3063240" y="3849624"/>
            <a:ext cx="5577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F2F2F"/>
                </a:solidFill>
              </a:rPr>
              <a:t>Equipos de investigación e internacionalización</a:t>
            </a:r>
            <a:endParaRPr lang="en-US" sz="1600" dirty="0"/>
          </a:p>
        </p:txBody>
      </p:sp>
      <p:sp>
        <p:nvSpPr>
          <p:cNvPr id="88" name="Text 23">
            <a:extLst>
              <a:ext uri="{FF2B5EF4-FFF2-40B4-BE49-F238E27FC236}">
                <a16:creationId xmlns:a16="http://schemas.microsoft.com/office/drawing/2014/main" id="{E9A4A6D6-9917-95C1-8E6A-D2B31438F563}"/>
              </a:ext>
            </a:extLst>
          </p:cNvPr>
          <p:cNvSpPr/>
          <p:nvPr/>
        </p:nvSpPr>
        <p:spPr>
          <a:xfrm>
            <a:off x="9692640" y="3849624"/>
            <a:ext cx="502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9A6F00"/>
                </a:solidFill>
              </a:rPr>
              <a:t>30</a:t>
            </a:r>
            <a:endParaRPr lang="en-US" sz="1600" dirty="0"/>
          </a:p>
        </p:txBody>
      </p:sp>
      <p:sp>
        <p:nvSpPr>
          <p:cNvPr id="90" name="Shape 24">
            <a:extLst>
              <a:ext uri="{FF2B5EF4-FFF2-40B4-BE49-F238E27FC236}">
                <a16:creationId xmlns:a16="http://schemas.microsoft.com/office/drawing/2014/main" id="{C4E3F622-2C88-6CC7-233C-178743093A55}"/>
              </a:ext>
            </a:extLst>
          </p:cNvPr>
          <p:cNvSpPr/>
          <p:nvPr/>
        </p:nvSpPr>
        <p:spPr>
          <a:xfrm>
            <a:off x="777240" y="4178808"/>
            <a:ext cx="973836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ADADA"/>
            </a:solidFill>
            <a:prstDash val="solid"/>
          </a:ln>
        </p:spPr>
        <p:txBody>
          <a:bodyPr/>
          <a:lstStyle/>
          <a:p>
            <a:endParaRPr lang="es-ES" sz="1600"/>
          </a:p>
        </p:txBody>
      </p:sp>
      <p:sp>
        <p:nvSpPr>
          <p:cNvPr id="92" name="Text 25">
            <a:extLst>
              <a:ext uri="{FF2B5EF4-FFF2-40B4-BE49-F238E27FC236}">
                <a16:creationId xmlns:a16="http://schemas.microsoft.com/office/drawing/2014/main" id="{93C77E0B-D6D9-8DAC-5832-17D14D6BB3D8}"/>
              </a:ext>
            </a:extLst>
          </p:cNvPr>
          <p:cNvSpPr/>
          <p:nvPr/>
        </p:nvSpPr>
        <p:spPr>
          <a:xfrm>
            <a:off x="914400" y="4306824"/>
            <a:ext cx="1920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2F2F2F"/>
                </a:solidFill>
              </a:rPr>
              <a:t>Transferencia</a:t>
            </a:r>
            <a:endParaRPr lang="en-US" sz="1600" dirty="0"/>
          </a:p>
        </p:txBody>
      </p:sp>
      <p:sp>
        <p:nvSpPr>
          <p:cNvPr id="94" name="Text 26">
            <a:extLst>
              <a:ext uri="{FF2B5EF4-FFF2-40B4-BE49-F238E27FC236}">
                <a16:creationId xmlns:a16="http://schemas.microsoft.com/office/drawing/2014/main" id="{B478A6E0-332E-81EE-15B0-A593E48191C8}"/>
              </a:ext>
            </a:extLst>
          </p:cNvPr>
          <p:cNvSpPr/>
          <p:nvPr/>
        </p:nvSpPr>
        <p:spPr>
          <a:xfrm>
            <a:off x="3063240" y="4306824"/>
            <a:ext cx="5577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F2F2F"/>
                </a:solidFill>
              </a:rPr>
              <a:t>Actividades de transferencia de la investigación</a:t>
            </a:r>
            <a:endParaRPr lang="en-US" sz="1600" dirty="0"/>
          </a:p>
        </p:txBody>
      </p:sp>
      <p:sp>
        <p:nvSpPr>
          <p:cNvPr id="96" name="Text 27">
            <a:extLst>
              <a:ext uri="{FF2B5EF4-FFF2-40B4-BE49-F238E27FC236}">
                <a16:creationId xmlns:a16="http://schemas.microsoft.com/office/drawing/2014/main" id="{326E2F93-3F39-E532-4BAD-438A221BC1EA}"/>
              </a:ext>
            </a:extLst>
          </p:cNvPr>
          <p:cNvSpPr/>
          <p:nvPr/>
        </p:nvSpPr>
        <p:spPr>
          <a:xfrm>
            <a:off x="9692640" y="4306824"/>
            <a:ext cx="502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9A6F00"/>
                </a:solidFill>
              </a:rPr>
              <a:t>20</a:t>
            </a:r>
            <a:endParaRPr lang="en-US" sz="1600" dirty="0"/>
          </a:p>
        </p:txBody>
      </p:sp>
      <p:sp>
        <p:nvSpPr>
          <p:cNvPr id="98" name="Shape 28">
            <a:extLst>
              <a:ext uri="{FF2B5EF4-FFF2-40B4-BE49-F238E27FC236}">
                <a16:creationId xmlns:a16="http://schemas.microsoft.com/office/drawing/2014/main" id="{63FA2A68-5C6F-2E59-5F5B-E181EB1483DC}"/>
              </a:ext>
            </a:extLst>
          </p:cNvPr>
          <p:cNvSpPr/>
          <p:nvPr/>
        </p:nvSpPr>
        <p:spPr>
          <a:xfrm>
            <a:off x="777240" y="4636008"/>
            <a:ext cx="9738360" cy="457200"/>
          </a:xfrm>
          <a:prstGeom prst="rect">
            <a:avLst/>
          </a:prstGeom>
          <a:solidFill>
            <a:srgbClr val="F7F7F7"/>
          </a:solidFill>
          <a:ln w="6350">
            <a:solidFill>
              <a:srgbClr val="DADADA"/>
            </a:solidFill>
            <a:prstDash val="solid"/>
          </a:ln>
        </p:spPr>
        <p:txBody>
          <a:bodyPr/>
          <a:lstStyle/>
          <a:p>
            <a:endParaRPr lang="es-ES" sz="1600"/>
          </a:p>
        </p:txBody>
      </p:sp>
      <p:sp>
        <p:nvSpPr>
          <p:cNvPr id="100" name="Text 29">
            <a:extLst>
              <a:ext uri="{FF2B5EF4-FFF2-40B4-BE49-F238E27FC236}">
                <a16:creationId xmlns:a16="http://schemas.microsoft.com/office/drawing/2014/main" id="{F048D79D-3FF8-87E6-FA3A-375B7FE95B62}"/>
              </a:ext>
            </a:extLst>
          </p:cNvPr>
          <p:cNvSpPr/>
          <p:nvPr/>
        </p:nvSpPr>
        <p:spPr>
          <a:xfrm>
            <a:off x="914400" y="4764024"/>
            <a:ext cx="1920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2F2F2F"/>
                </a:solidFill>
              </a:rPr>
              <a:t>Difusión</a:t>
            </a:r>
            <a:endParaRPr lang="en-US" sz="1600" dirty="0"/>
          </a:p>
        </p:txBody>
      </p:sp>
      <p:sp>
        <p:nvSpPr>
          <p:cNvPr id="102" name="Text 30">
            <a:extLst>
              <a:ext uri="{FF2B5EF4-FFF2-40B4-BE49-F238E27FC236}">
                <a16:creationId xmlns:a16="http://schemas.microsoft.com/office/drawing/2014/main" id="{F88324AE-366D-E071-45C8-009B6495E847}"/>
              </a:ext>
            </a:extLst>
          </p:cNvPr>
          <p:cNvSpPr/>
          <p:nvPr/>
        </p:nvSpPr>
        <p:spPr>
          <a:xfrm>
            <a:off x="3063240" y="4764024"/>
            <a:ext cx="5577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F2F2F"/>
                </a:solidFill>
              </a:rPr>
              <a:t>Difusión de la investigación</a:t>
            </a:r>
            <a:endParaRPr lang="en-US" sz="1600" dirty="0"/>
          </a:p>
        </p:txBody>
      </p:sp>
      <p:sp>
        <p:nvSpPr>
          <p:cNvPr id="104" name="Text 31">
            <a:extLst>
              <a:ext uri="{FF2B5EF4-FFF2-40B4-BE49-F238E27FC236}">
                <a16:creationId xmlns:a16="http://schemas.microsoft.com/office/drawing/2014/main" id="{1A9F5388-D236-6667-010F-695FC3582837}"/>
              </a:ext>
            </a:extLst>
          </p:cNvPr>
          <p:cNvSpPr/>
          <p:nvPr/>
        </p:nvSpPr>
        <p:spPr>
          <a:xfrm>
            <a:off x="9692640" y="4764024"/>
            <a:ext cx="502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9A6F00"/>
                </a:solidFill>
              </a:rPr>
              <a:t>15</a:t>
            </a:r>
            <a:endParaRPr lang="en-US" sz="1600" dirty="0"/>
          </a:p>
        </p:txBody>
      </p:sp>
      <p:sp>
        <p:nvSpPr>
          <p:cNvPr id="106" name="Shape 32">
            <a:extLst>
              <a:ext uri="{FF2B5EF4-FFF2-40B4-BE49-F238E27FC236}">
                <a16:creationId xmlns:a16="http://schemas.microsoft.com/office/drawing/2014/main" id="{961311B8-B949-13B6-07A3-28F7A1C6590A}"/>
              </a:ext>
            </a:extLst>
          </p:cNvPr>
          <p:cNvSpPr/>
          <p:nvPr/>
        </p:nvSpPr>
        <p:spPr>
          <a:xfrm>
            <a:off x="777240" y="5093208"/>
            <a:ext cx="973836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ADADA"/>
            </a:solidFill>
            <a:prstDash val="solid"/>
          </a:ln>
        </p:spPr>
        <p:txBody>
          <a:bodyPr/>
          <a:lstStyle/>
          <a:p>
            <a:endParaRPr lang="es-ES" sz="1600"/>
          </a:p>
        </p:txBody>
      </p:sp>
      <p:sp>
        <p:nvSpPr>
          <p:cNvPr id="108" name="Text 33">
            <a:extLst>
              <a:ext uri="{FF2B5EF4-FFF2-40B4-BE49-F238E27FC236}">
                <a16:creationId xmlns:a16="http://schemas.microsoft.com/office/drawing/2014/main" id="{60B069E6-CA42-4303-D2AC-60C6589E3819}"/>
              </a:ext>
            </a:extLst>
          </p:cNvPr>
          <p:cNvSpPr/>
          <p:nvPr/>
        </p:nvSpPr>
        <p:spPr>
          <a:xfrm>
            <a:off x="914400" y="5221224"/>
            <a:ext cx="1920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2F2F2F"/>
                </a:solidFill>
              </a:rPr>
              <a:t>Organización</a:t>
            </a:r>
            <a:endParaRPr lang="en-US" sz="1600" dirty="0"/>
          </a:p>
        </p:txBody>
      </p:sp>
      <p:sp>
        <p:nvSpPr>
          <p:cNvPr id="110" name="Text 34">
            <a:extLst>
              <a:ext uri="{FF2B5EF4-FFF2-40B4-BE49-F238E27FC236}">
                <a16:creationId xmlns:a16="http://schemas.microsoft.com/office/drawing/2014/main" id="{A20DA691-CC16-40B1-841C-C465EAC05741}"/>
              </a:ext>
            </a:extLst>
          </p:cNvPr>
          <p:cNvSpPr/>
          <p:nvPr/>
        </p:nvSpPr>
        <p:spPr>
          <a:xfrm>
            <a:off x="3063240" y="5221224"/>
            <a:ext cx="5577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F2F2F"/>
                </a:solidFill>
              </a:rPr>
              <a:t>Organización y evaluación de actividades de investigación</a:t>
            </a:r>
            <a:endParaRPr lang="en-US" sz="1600" dirty="0"/>
          </a:p>
        </p:txBody>
      </p:sp>
      <p:sp>
        <p:nvSpPr>
          <p:cNvPr id="112" name="Text 35">
            <a:extLst>
              <a:ext uri="{FF2B5EF4-FFF2-40B4-BE49-F238E27FC236}">
                <a16:creationId xmlns:a16="http://schemas.microsoft.com/office/drawing/2014/main" id="{CC5B6266-189A-1C39-9CA4-9D4F4F2FA885}"/>
              </a:ext>
            </a:extLst>
          </p:cNvPr>
          <p:cNvSpPr/>
          <p:nvPr/>
        </p:nvSpPr>
        <p:spPr>
          <a:xfrm>
            <a:off x="9692640" y="5221224"/>
            <a:ext cx="502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9A6F00"/>
                </a:solidFill>
              </a:rPr>
              <a:t>25</a:t>
            </a:r>
            <a:endParaRPr lang="en-US" sz="1600" dirty="0"/>
          </a:p>
        </p:txBody>
      </p:sp>
      <p:sp>
        <p:nvSpPr>
          <p:cNvPr id="114" name="Shape 36">
            <a:extLst>
              <a:ext uri="{FF2B5EF4-FFF2-40B4-BE49-F238E27FC236}">
                <a16:creationId xmlns:a16="http://schemas.microsoft.com/office/drawing/2014/main" id="{DD08E318-4D3A-C216-7A79-82E88DC6A578}"/>
              </a:ext>
            </a:extLst>
          </p:cNvPr>
          <p:cNvSpPr/>
          <p:nvPr/>
        </p:nvSpPr>
        <p:spPr>
          <a:xfrm>
            <a:off x="658368" y="5989320"/>
            <a:ext cx="10012680" cy="457200"/>
          </a:xfrm>
          <a:prstGeom prst="roundRect">
            <a:avLst>
              <a:gd name="adj" fmla="val 16000"/>
            </a:avLst>
          </a:prstGeom>
          <a:solidFill>
            <a:srgbClr val="FFF5DA"/>
          </a:solidFill>
          <a:ln w="12700">
            <a:solidFill>
              <a:srgbClr val="F3D899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16" name="Text 37">
            <a:extLst>
              <a:ext uri="{FF2B5EF4-FFF2-40B4-BE49-F238E27FC236}">
                <a16:creationId xmlns:a16="http://schemas.microsoft.com/office/drawing/2014/main" id="{F7EC4EF5-046A-36AD-0000-82897D3DAE6C}"/>
              </a:ext>
            </a:extLst>
          </p:cNvPr>
          <p:cNvSpPr/>
          <p:nvPr/>
        </p:nvSpPr>
        <p:spPr>
          <a:xfrm>
            <a:off x="822960" y="5989320"/>
            <a:ext cx="9646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2F2F2F"/>
                </a:solidFill>
              </a:rPr>
              <a:t>Máximo total de evaluación: </a:t>
            </a:r>
            <a:r>
              <a:rPr lang="en-US" b="1" dirty="0">
                <a:solidFill>
                  <a:srgbClr val="FF0000"/>
                </a:solidFill>
              </a:rPr>
              <a:t>100 puntos</a:t>
            </a:r>
            <a:r>
              <a:rPr lang="en-US" b="1" dirty="0">
                <a:solidFill>
                  <a:srgbClr val="2F2F2F"/>
                </a:solidFill>
              </a:rPr>
              <a:t>.</a:t>
            </a:r>
            <a:endParaRPr lang="en-US" dirty="0"/>
          </a:p>
        </p:txBody>
      </p:sp>
      <p:sp>
        <p:nvSpPr>
          <p:cNvPr id="6" name="Shape 12">
            <a:extLst>
              <a:ext uri="{FF2B5EF4-FFF2-40B4-BE49-F238E27FC236}">
                <a16:creationId xmlns:a16="http://schemas.microsoft.com/office/drawing/2014/main" id="{8F304568-46BF-DFD8-BA65-D2835C05073C}"/>
              </a:ext>
            </a:extLst>
          </p:cNvPr>
          <p:cNvSpPr/>
          <p:nvPr/>
        </p:nvSpPr>
        <p:spPr>
          <a:xfrm>
            <a:off x="9378950" y="5554726"/>
            <a:ext cx="1136650" cy="324866"/>
          </a:xfrm>
          <a:prstGeom prst="rect">
            <a:avLst/>
          </a:prstGeom>
          <a:solidFill>
            <a:srgbClr val="F7F7F7"/>
          </a:solidFill>
          <a:ln w="6350">
            <a:solidFill>
              <a:srgbClr val="DADADA"/>
            </a:solidFill>
            <a:prstDash val="solid"/>
          </a:ln>
        </p:spPr>
        <p:txBody>
          <a:bodyPr/>
          <a:lstStyle/>
          <a:p>
            <a:pPr marL="266700"/>
            <a:r>
              <a:rPr lang="es-ES" sz="1600" b="1" dirty="0">
                <a:solidFill>
                  <a:srgbClr val="9A6F00"/>
                </a:solidFill>
              </a:rPr>
              <a:t>155</a:t>
            </a:r>
          </a:p>
        </p:txBody>
      </p:sp>
    </p:spTree>
    <p:extLst>
      <p:ext uri="{BB962C8B-B14F-4D97-AF65-F5344CB8AC3E}">
        <p14:creationId xmlns:p14="http://schemas.microsoft.com/office/powerpoint/2010/main" val="2498810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0F2874-513E-665E-8FC0-8DF497431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>
            <a:extLst>
              <a:ext uri="{FF2B5EF4-FFF2-40B4-BE49-F238E27FC236}">
                <a16:creationId xmlns:a16="http://schemas.microsoft.com/office/drawing/2014/main" id="{B2E53E37-0B6B-1974-3821-771901B683FF}"/>
              </a:ext>
            </a:extLst>
          </p:cNvPr>
          <p:cNvGrpSpPr/>
          <p:nvPr/>
        </p:nvGrpSpPr>
        <p:grpSpPr>
          <a:xfrm>
            <a:off x="7620" y="-16053"/>
            <a:ext cx="11048999" cy="6874053"/>
            <a:chOff x="1" y="-8026"/>
            <a:chExt cx="11048999" cy="6874053"/>
          </a:xfrm>
        </p:grpSpPr>
        <p:sp>
          <p:nvSpPr>
            <p:cNvPr id="4" name="Rectángulo 3">
              <a:extLst>
                <a:ext uri="{FF2B5EF4-FFF2-40B4-BE49-F238E27FC236}">
                  <a16:creationId xmlns:a16="http://schemas.microsoft.com/office/drawing/2014/main" id="{69C77764-D9F4-8D9C-A7BD-8DCF1593C990}"/>
                </a:ext>
              </a:extLst>
            </p:cNvPr>
            <p:cNvSpPr/>
            <p:nvPr/>
          </p:nvSpPr>
          <p:spPr>
            <a:xfrm>
              <a:off x="433" y="8027"/>
              <a:ext cx="11048567" cy="6858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es-ES" dirty="0">
                <a:solidFill>
                  <a:schemeClr val="tx1"/>
                </a:solidFill>
              </a:endParaRPr>
            </a:p>
          </p:txBody>
        </p:sp>
        <p:pic>
          <p:nvPicPr>
            <p:cNvPr id="2" name="Imagen 1" descr="Gráfico">
              <a:extLst>
                <a:ext uri="{FF2B5EF4-FFF2-40B4-BE49-F238E27FC236}">
                  <a16:creationId xmlns:a16="http://schemas.microsoft.com/office/drawing/2014/main" id="{90E88544-6D01-F443-55C7-4E3FA1A7A3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-8026"/>
              <a:ext cx="3996732" cy="114150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" name="Rectángulo 6">
            <a:extLst>
              <a:ext uri="{FF2B5EF4-FFF2-40B4-BE49-F238E27FC236}">
                <a16:creationId xmlns:a16="http://schemas.microsoft.com/office/drawing/2014/main" id="{21CC0E9D-F5D5-BFE2-0A60-4E45B140343C}"/>
              </a:ext>
            </a:extLst>
          </p:cNvPr>
          <p:cNvSpPr/>
          <p:nvPr/>
        </p:nvSpPr>
        <p:spPr>
          <a:xfrm>
            <a:off x="4095752" y="-8026"/>
            <a:ext cx="6952816" cy="95399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dirty="0">
                <a:solidFill>
                  <a:srgbClr val="FFFFFF"/>
                </a:solidFill>
                <a:latin typeface="Aptos"/>
              </a:rPr>
              <a:t>CONVOCATORIA </a:t>
            </a:r>
            <a:r>
              <a:rPr lang="es-ES" sz="1400" b="1" dirty="0">
                <a:solidFill>
                  <a:srgbClr val="FFFFFF"/>
                </a:solidFill>
                <a:latin typeface="Aptos"/>
              </a:rPr>
              <a:t>INVESTIGA</a:t>
            </a:r>
            <a:r>
              <a:rPr sz="1400" dirty="0">
                <a:solidFill>
                  <a:srgbClr val="FFFFFF"/>
                </a:solidFill>
                <a:latin typeface="Aptos"/>
              </a:rPr>
              <a:t> 2026  </a:t>
            </a:r>
            <a:endParaRPr lang="es-ES" sz="1400" dirty="0">
              <a:solidFill>
                <a:srgbClr val="FFFFFF"/>
              </a:solidFill>
              <a:latin typeface="Aptos"/>
            </a:endParaRPr>
          </a:p>
          <a:p>
            <a:pPr algn="ctr"/>
            <a:r>
              <a:rPr sz="1400" dirty="0">
                <a:solidFill>
                  <a:srgbClr val="FFFFFF"/>
                </a:solidFill>
                <a:latin typeface="Aptos"/>
              </a:rPr>
              <a:t>RECONOCIMIENTO DE LA ACTIVIDAD INVESTIGADORA </a:t>
            </a:r>
            <a:r>
              <a:rPr lang="es-ES" sz="1400" dirty="0">
                <a:solidFill>
                  <a:srgbClr val="FFFFFF"/>
                </a:solidFill>
                <a:latin typeface="Aptos"/>
              </a:rPr>
              <a:t>DEL</a:t>
            </a:r>
            <a:r>
              <a:rPr sz="1400" dirty="0">
                <a:solidFill>
                  <a:srgbClr val="FFFFFF"/>
                </a:solidFill>
                <a:latin typeface="Aptos"/>
              </a:rPr>
              <a:t> PDI Y PI DOCTOR URJC</a:t>
            </a:r>
            <a:endParaRPr lang="es-ES" sz="2800" dirty="0">
              <a:solidFill>
                <a:schemeClr val="bg1"/>
              </a:solidFill>
            </a:endParaRPr>
          </a:p>
        </p:txBody>
      </p:sp>
      <p:pic>
        <p:nvPicPr>
          <p:cNvPr id="14" name="Image 1" descr="preencoded.png">
            <a:extLst>
              <a:ext uri="{FF2B5EF4-FFF2-40B4-BE49-F238E27FC236}">
                <a16:creationId xmlns:a16="http://schemas.microsoft.com/office/drawing/2014/main" id="{2A7BCD1C-B3C3-8492-6936-9768919D3BE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0720" y="1254987"/>
            <a:ext cx="690880" cy="690880"/>
          </a:xfrm>
          <a:prstGeom prst="rect">
            <a:avLst/>
          </a:prstGeom>
        </p:spPr>
      </p:pic>
      <p:sp>
        <p:nvSpPr>
          <p:cNvPr id="17" name="Text 3">
            <a:extLst>
              <a:ext uri="{FF2B5EF4-FFF2-40B4-BE49-F238E27FC236}">
                <a16:creationId xmlns:a16="http://schemas.microsoft.com/office/drawing/2014/main" id="{95C829C7-28FC-5B94-F3BC-84F893E7D71C}"/>
              </a:ext>
            </a:extLst>
          </p:cNvPr>
          <p:cNvSpPr/>
          <p:nvPr/>
        </p:nvSpPr>
        <p:spPr>
          <a:xfrm>
            <a:off x="1497328" y="1228242"/>
            <a:ext cx="9551240" cy="690879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 err="1">
                <a:solidFill>
                  <a:srgbClr val="FFBF09"/>
                </a:solidFill>
              </a:rPr>
              <a:t>Baremación</a:t>
            </a:r>
            <a:r>
              <a:rPr lang="en-US" sz="2400" b="1" dirty="0">
                <a:solidFill>
                  <a:srgbClr val="FFBF09"/>
                </a:solidFill>
              </a:rPr>
              <a:t> de </a:t>
            </a:r>
            <a:r>
              <a:rPr lang="en-US" sz="2400" b="1" dirty="0" err="1">
                <a:solidFill>
                  <a:srgbClr val="FFBF09"/>
                </a:solidFill>
              </a:rPr>
              <a:t>méritos</a:t>
            </a:r>
            <a:r>
              <a:rPr lang="en-US" sz="2400" b="1" dirty="0">
                <a:solidFill>
                  <a:srgbClr val="FFBF09"/>
                </a:solidFill>
              </a:rPr>
              <a:t>: claves </a:t>
            </a:r>
            <a:r>
              <a:rPr lang="en-US" sz="2400" b="1" dirty="0" err="1">
                <a:solidFill>
                  <a:srgbClr val="FFBF09"/>
                </a:solidFill>
              </a:rPr>
              <a:t>por</a:t>
            </a:r>
            <a:r>
              <a:rPr lang="en-US" sz="2400" b="1" dirty="0">
                <a:solidFill>
                  <a:srgbClr val="FFBF09"/>
                </a:solidFill>
              </a:rPr>
              <a:t> </a:t>
            </a:r>
            <a:r>
              <a:rPr lang="en-US" sz="2400" b="1" dirty="0" err="1">
                <a:solidFill>
                  <a:srgbClr val="FFBF09"/>
                </a:solidFill>
              </a:rPr>
              <a:t>bloques</a:t>
            </a:r>
            <a:r>
              <a:rPr lang="en-US" sz="2400" b="1" dirty="0">
                <a:solidFill>
                  <a:srgbClr val="FFBF09"/>
                </a:solidFill>
              </a:rPr>
              <a:t>		</a:t>
            </a:r>
            <a:r>
              <a:rPr lang="en-US" b="1" dirty="0">
                <a:solidFill>
                  <a:srgbClr val="FFBF09"/>
                </a:solidFill>
              </a:rPr>
              <a:t>Máximo 100 puntos</a:t>
            </a:r>
            <a:endParaRPr lang="en-US" dirty="0">
              <a:solidFill>
                <a:srgbClr val="FFBF09"/>
              </a:solidFill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D81F1F71-7F85-61E3-38E7-8DFC44C868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" t="10786" r="70996" b="64413"/>
          <a:stretch>
            <a:fillRect/>
          </a:stretch>
        </p:blipFill>
        <p:spPr>
          <a:xfrm>
            <a:off x="3490664" y="1797203"/>
            <a:ext cx="3959814" cy="1941700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C811A01A-5B9F-77F5-09C6-C28AD48916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4078" y="3907356"/>
            <a:ext cx="6233323" cy="274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139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67DEB5-DC75-A6C5-6336-137C06D64A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>
            <a:extLst>
              <a:ext uri="{FF2B5EF4-FFF2-40B4-BE49-F238E27FC236}">
                <a16:creationId xmlns:a16="http://schemas.microsoft.com/office/drawing/2014/main" id="{CEFE0321-DE9C-1D9F-0AC8-1A9ECAB91FA1}"/>
              </a:ext>
            </a:extLst>
          </p:cNvPr>
          <p:cNvGrpSpPr/>
          <p:nvPr/>
        </p:nvGrpSpPr>
        <p:grpSpPr>
          <a:xfrm>
            <a:off x="7620" y="-16053"/>
            <a:ext cx="11048999" cy="6874053"/>
            <a:chOff x="1" y="-8026"/>
            <a:chExt cx="11048999" cy="6874053"/>
          </a:xfrm>
        </p:grpSpPr>
        <p:sp>
          <p:nvSpPr>
            <p:cNvPr id="4" name="Rectángulo 3">
              <a:extLst>
                <a:ext uri="{FF2B5EF4-FFF2-40B4-BE49-F238E27FC236}">
                  <a16:creationId xmlns:a16="http://schemas.microsoft.com/office/drawing/2014/main" id="{A21AE5FC-B0DF-F903-090F-12922D28BDDF}"/>
                </a:ext>
              </a:extLst>
            </p:cNvPr>
            <p:cNvSpPr/>
            <p:nvPr/>
          </p:nvSpPr>
          <p:spPr>
            <a:xfrm>
              <a:off x="433" y="8027"/>
              <a:ext cx="11048567" cy="6858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es-ES" dirty="0">
                <a:solidFill>
                  <a:schemeClr val="tx1"/>
                </a:solidFill>
              </a:endParaRPr>
            </a:p>
          </p:txBody>
        </p:sp>
        <p:pic>
          <p:nvPicPr>
            <p:cNvPr id="2" name="Imagen 1" descr="Gráfico">
              <a:extLst>
                <a:ext uri="{FF2B5EF4-FFF2-40B4-BE49-F238E27FC236}">
                  <a16:creationId xmlns:a16="http://schemas.microsoft.com/office/drawing/2014/main" id="{223AA045-9014-0CF2-DDDE-5F96DA27D77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-8026"/>
              <a:ext cx="3996732" cy="114150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" name="Rectángulo 6">
            <a:extLst>
              <a:ext uri="{FF2B5EF4-FFF2-40B4-BE49-F238E27FC236}">
                <a16:creationId xmlns:a16="http://schemas.microsoft.com/office/drawing/2014/main" id="{6B17592C-8FB3-33C9-D316-356716FDF880}"/>
              </a:ext>
            </a:extLst>
          </p:cNvPr>
          <p:cNvSpPr/>
          <p:nvPr/>
        </p:nvSpPr>
        <p:spPr>
          <a:xfrm>
            <a:off x="4095752" y="-8026"/>
            <a:ext cx="6952816" cy="95399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dirty="0">
                <a:solidFill>
                  <a:srgbClr val="FFFFFF"/>
                </a:solidFill>
                <a:latin typeface="Aptos"/>
              </a:rPr>
              <a:t>CONVOCATORIA </a:t>
            </a:r>
            <a:r>
              <a:rPr lang="es-ES" sz="1400" b="1" dirty="0">
                <a:solidFill>
                  <a:srgbClr val="FFFFFF"/>
                </a:solidFill>
                <a:latin typeface="Aptos"/>
              </a:rPr>
              <a:t>INVESTIGA</a:t>
            </a:r>
            <a:r>
              <a:rPr sz="1400" dirty="0">
                <a:solidFill>
                  <a:srgbClr val="FFFFFF"/>
                </a:solidFill>
                <a:latin typeface="Aptos"/>
              </a:rPr>
              <a:t> 2026  </a:t>
            </a:r>
            <a:endParaRPr lang="es-ES" sz="1400" dirty="0">
              <a:solidFill>
                <a:srgbClr val="FFFFFF"/>
              </a:solidFill>
              <a:latin typeface="Aptos"/>
            </a:endParaRPr>
          </a:p>
          <a:p>
            <a:pPr algn="ctr"/>
            <a:r>
              <a:rPr sz="1400" dirty="0">
                <a:solidFill>
                  <a:srgbClr val="FFFFFF"/>
                </a:solidFill>
                <a:latin typeface="Aptos"/>
              </a:rPr>
              <a:t>RECONOCIMIENTO DE LA ACTIVIDAD INVESTIGADORA </a:t>
            </a:r>
            <a:r>
              <a:rPr lang="es-ES" sz="1400" dirty="0">
                <a:solidFill>
                  <a:srgbClr val="FFFFFF"/>
                </a:solidFill>
                <a:latin typeface="Aptos"/>
              </a:rPr>
              <a:t>DEL</a:t>
            </a:r>
            <a:r>
              <a:rPr sz="1400" dirty="0">
                <a:solidFill>
                  <a:srgbClr val="FFFFFF"/>
                </a:solidFill>
                <a:latin typeface="Aptos"/>
              </a:rPr>
              <a:t> PDI Y PI DOCTOR URJC</a:t>
            </a:r>
            <a:endParaRPr lang="es-ES" sz="2800" dirty="0">
              <a:solidFill>
                <a:schemeClr val="bg1"/>
              </a:solidFill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C83B3644-04FE-18F5-977D-23BC6D547B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81" t="10786" r="40851" b="52592"/>
          <a:stretch>
            <a:fillRect/>
          </a:stretch>
        </p:blipFill>
        <p:spPr>
          <a:xfrm>
            <a:off x="1617982" y="2201391"/>
            <a:ext cx="3844505" cy="2626615"/>
          </a:xfrm>
          <a:prstGeom prst="rect">
            <a:avLst/>
          </a:prstGeom>
        </p:spPr>
      </p:pic>
      <p:pic>
        <p:nvPicPr>
          <p:cNvPr id="5" name="Image 1" descr="preencoded.png">
            <a:extLst>
              <a:ext uri="{FF2B5EF4-FFF2-40B4-BE49-F238E27FC236}">
                <a16:creationId xmlns:a16="http://schemas.microsoft.com/office/drawing/2014/main" id="{859825A4-D5F9-7459-8184-52D74AEF7B6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0720" y="1254987"/>
            <a:ext cx="690880" cy="690880"/>
          </a:xfrm>
          <a:prstGeom prst="rect">
            <a:avLst/>
          </a:prstGeom>
        </p:spPr>
      </p:pic>
      <p:sp>
        <p:nvSpPr>
          <p:cNvPr id="8" name="Text 3">
            <a:extLst>
              <a:ext uri="{FF2B5EF4-FFF2-40B4-BE49-F238E27FC236}">
                <a16:creationId xmlns:a16="http://schemas.microsoft.com/office/drawing/2014/main" id="{490840D6-DA1C-5717-0867-3B3CB1ED1BBC}"/>
              </a:ext>
            </a:extLst>
          </p:cNvPr>
          <p:cNvSpPr/>
          <p:nvPr/>
        </p:nvSpPr>
        <p:spPr>
          <a:xfrm>
            <a:off x="1497328" y="1228242"/>
            <a:ext cx="9551240" cy="690879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 err="1">
                <a:solidFill>
                  <a:srgbClr val="FFBF09"/>
                </a:solidFill>
              </a:rPr>
              <a:t>Baremación</a:t>
            </a:r>
            <a:r>
              <a:rPr lang="en-US" sz="2400" b="1" dirty="0">
                <a:solidFill>
                  <a:srgbClr val="FFBF09"/>
                </a:solidFill>
              </a:rPr>
              <a:t> de </a:t>
            </a:r>
            <a:r>
              <a:rPr lang="en-US" sz="2400" b="1" dirty="0" err="1">
                <a:solidFill>
                  <a:srgbClr val="FFBF09"/>
                </a:solidFill>
              </a:rPr>
              <a:t>méritos</a:t>
            </a:r>
            <a:r>
              <a:rPr lang="en-US" sz="2400" b="1" dirty="0">
                <a:solidFill>
                  <a:srgbClr val="FFBF09"/>
                </a:solidFill>
              </a:rPr>
              <a:t>: claves </a:t>
            </a:r>
            <a:r>
              <a:rPr lang="en-US" sz="2400" b="1" dirty="0" err="1">
                <a:solidFill>
                  <a:srgbClr val="FFBF09"/>
                </a:solidFill>
              </a:rPr>
              <a:t>por</a:t>
            </a:r>
            <a:r>
              <a:rPr lang="en-US" sz="2400" b="1" dirty="0">
                <a:solidFill>
                  <a:srgbClr val="FFBF09"/>
                </a:solidFill>
              </a:rPr>
              <a:t> </a:t>
            </a:r>
            <a:r>
              <a:rPr lang="en-US" sz="2400" b="1" dirty="0" err="1">
                <a:solidFill>
                  <a:srgbClr val="FFBF09"/>
                </a:solidFill>
              </a:rPr>
              <a:t>bloques</a:t>
            </a:r>
            <a:r>
              <a:rPr lang="en-US" sz="2400" b="1" dirty="0">
                <a:solidFill>
                  <a:srgbClr val="FFBF09"/>
                </a:solidFill>
              </a:rPr>
              <a:t>		</a:t>
            </a:r>
            <a:r>
              <a:rPr lang="en-US" b="1" dirty="0">
                <a:solidFill>
                  <a:srgbClr val="FFBF09"/>
                </a:solidFill>
              </a:rPr>
              <a:t>Máximo 100 puntos</a:t>
            </a:r>
            <a:endParaRPr lang="en-US" dirty="0">
              <a:solidFill>
                <a:srgbClr val="FFBF09"/>
              </a:solidFill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500EF166-17CB-63D6-842D-F42A6CEFD6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71" t="47971" r="40114" b="8324"/>
          <a:stretch>
            <a:fillRect/>
          </a:stretch>
        </p:blipFill>
        <p:spPr>
          <a:xfrm>
            <a:off x="5764527" y="2110484"/>
            <a:ext cx="3544573" cy="313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5251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E47E4F-618B-558D-F942-B1A6C30B6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>
            <a:extLst>
              <a:ext uri="{FF2B5EF4-FFF2-40B4-BE49-F238E27FC236}">
                <a16:creationId xmlns:a16="http://schemas.microsoft.com/office/drawing/2014/main" id="{164D1074-E7A3-B5BA-EAF3-045A673E5942}"/>
              </a:ext>
            </a:extLst>
          </p:cNvPr>
          <p:cNvGrpSpPr/>
          <p:nvPr/>
        </p:nvGrpSpPr>
        <p:grpSpPr>
          <a:xfrm>
            <a:off x="7620" y="-16053"/>
            <a:ext cx="11048999" cy="6874053"/>
            <a:chOff x="1" y="-8026"/>
            <a:chExt cx="11048999" cy="6874053"/>
          </a:xfrm>
        </p:grpSpPr>
        <p:sp>
          <p:nvSpPr>
            <p:cNvPr id="4" name="Rectángulo 3">
              <a:extLst>
                <a:ext uri="{FF2B5EF4-FFF2-40B4-BE49-F238E27FC236}">
                  <a16:creationId xmlns:a16="http://schemas.microsoft.com/office/drawing/2014/main" id="{744D4143-657F-8ACE-AF16-AD2E50DD0131}"/>
                </a:ext>
              </a:extLst>
            </p:cNvPr>
            <p:cNvSpPr/>
            <p:nvPr/>
          </p:nvSpPr>
          <p:spPr>
            <a:xfrm>
              <a:off x="433" y="8027"/>
              <a:ext cx="11048567" cy="6858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es-ES" dirty="0">
                <a:solidFill>
                  <a:schemeClr val="tx1"/>
                </a:solidFill>
              </a:endParaRPr>
            </a:p>
          </p:txBody>
        </p:sp>
        <p:pic>
          <p:nvPicPr>
            <p:cNvPr id="2" name="Imagen 1" descr="Gráfico">
              <a:extLst>
                <a:ext uri="{FF2B5EF4-FFF2-40B4-BE49-F238E27FC236}">
                  <a16:creationId xmlns:a16="http://schemas.microsoft.com/office/drawing/2014/main" id="{B58CA55A-0698-2C7A-FC26-B83A4CDFB5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-8026"/>
              <a:ext cx="3996732" cy="114150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" name="Rectángulo 6">
            <a:extLst>
              <a:ext uri="{FF2B5EF4-FFF2-40B4-BE49-F238E27FC236}">
                <a16:creationId xmlns:a16="http://schemas.microsoft.com/office/drawing/2014/main" id="{DD197F9C-9676-1F4D-D16E-A20DAB99B2DF}"/>
              </a:ext>
            </a:extLst>
          </p:cNvPr>
          <p:cNvSpPr/>
          <p:nvPr/>
        </p:nvSpPr>
        <p:spPr>
          <a:xfrm>
            <a:off x="4095752" y="-8026"/>
            <a:ext cx="6952816" cy="95399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dirty="0">
                <a:solidFill>
                  <a:srgbClr val="FFFFFF"/>
                </a:solidFill>
                <a:latin typeface="Aptos"/>
              </a:rPr>
              <a:t>CONVOCATORIA </a:t>
            </a:r>
            <a:r>
              <a:rPr lang="es-ES" sz="1400" b="1" dirty="0">
                <a:solidFill>
                  <a:srgbClr val="FFFFFF"/>
                </a:solidFill>
                <a:latin typeface="Aptos"/>
              </a:rPr>
              <a:t>INVESTIGA</a:t>
            </a:r>
            <a:r>
              <a:rPr sz="1400" dirty="0">
                <a:solidFill>
                  <a:srgbClr val="FFFFFF"/>
                </a:solidFill>
                <a:latin typeface="Aptos"/>
              </a:rPr>
              <a:t> 2026  </a:t>
            </a:r>
            <a:endParaRPr lang="es-ES" sz="1400" dirty="0">
              <a:solidFill>
                <a:srgbClr val="FFFFFF"/>
              </a:solidFill>
              <a:latin typeface="Aptos"/>
            </a:endParaRPr>
          </a:p>
          <a:p>
            <a:pPr algn="ctr"/>
            <a:r>
              <a:rPr sz="1400" dirty="0">
                <a:solidFill>
                  <a:srgbClr val="FFFFFF"/>
                </a:solidFill>
                <a:latin typeface="Aptos"/>
              </a:rPr>
              <a:t>RECONOCIMIENTO DE LA ACTIVIDAD INVESTIGADORA </a:t>
            </a:r>
            <a:r>
              <a:rPr lang="es-ES" sz="1400" dirty="0">
                <a:solidFill>
                  <a:srgbClr val="FFFFFF"/>
                </a:solidFill>
                <a:latin typeface="Aptos"/>
              </a:rPr>
              <a:t>DEL</a:t>
            </a:r>
            <a:r>
              <a:rPr sz="1400" dirty="0">
                <a:solidFill>
                  <a:srgbClr val="FFFFFF"/>
                </a:solidFill>
                <a:latin typeface="Aptos"/>
              </a:rPr>
              <a:t> PDI Y PI DOCTOR URJC</a:t>
            </a:r>
            <a:endParaRPr lang="es-ES" sz="2800" dirty="0">
              <a:solidFill>
                <a:schemeClr val="bg1"/>
              </a:solidFill>
            </a:endParaRPr>
          </a:p>
        </p:txBody>
      </p:sp>
      <p:pic>
        <p:nvPicPr>
          <p:cNvPr id="5" name="Image 1" descr="preencoded.png">
            <a:extLst>
              <a:ext uri="{FF2B5EF4-FFF2-40B4-BE49-F238E27FC236}">
                <a16:creationId xmlns:a16="http://schemas.microsoft.com/office/drawing/2014/main" id="{C206B8AA-C662-4AF9-1FC5-35987DB4D04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0720" y="1254987"/>
            <a:ext cx="690880" cy="690880"/>
          </a:xfrm>
          <a:prstGeom prst="rect">
            <a:avLst/>
          </a:prstGeom>
        </p:spPr>
      </p:pic>
      <p:sp>
        <p:nvSpPr>
          <p:cNvPr id="8" name="Text 3">
            <a:extLst>
              <a:ext uri="{FF2B5EF4-FFF2-40B4-BE49-F238E27FC236}">
                <a16:creationId xmlns:a16="http://schemas.microsoft.com/office/drawing/2014/main" id="{E76A743C-AADB-4A79-E544-CF0992B4B786}"/>
              </a:ext>
            </a:extLst>
          </p:cNvPr>
          <p:cNvSpPr/>
          <p:nvPr/>
        </p:nvSpPr>
        <p:spPr>
          <a:xfrm>
            <a:off x="1497328" y="1228242"/>
            <a:ext cx="9551240" cy="690879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 err="1">
                <a:solidFill>
                  <a:srgbClr val="FFBF09"/>
                </a:solidFill>
              </a:rPr>
              <a:t>Baremación</a:t>
            </a:r>
            <a:r>
              <a:rPr lang="en-US" sz="2400" b="1" dirty="0">
                <a:solidFill>
                  <a:srgbClr val="FFBF09"/>
                </a:solidFill>
              </a:rPr>
              <a:t> de </a:t>
            </a:r>
            <a:r>
              <a:rPr lang="en-US" sz="2400" b="1" dirty="0" err="1">
                <a:solidFill>
                  <a:srgbClr val="FFBF09"/>
                </a:solidFill>
              </a:rPr>
              <a:t>méritos</a:t>
            </a:r>
            <a:r>
              <a:rPr lang="en-US" sz="2400" b="1" dirty="0">
                <a:solidFill>
                  <a:srgbClr val="FFBF09"/>
                </a:solidFill>
              </a:rPr>
              <a:t>: claves </a:t>
            </a:r>
            <a:r>
              <a:rPr lang="en-US" sz="2400" b="1" dirty="0" err="1">
                <a:solidFill>
                  <a:srgbClr val="FFBF09"/>
                </a:solidFill>
              </a:rPr>
              <a:t>por</a:t>
            </a:r>
            <a:r>
              <a:rPr lang="en-US" sz="2400" b="1" dirty="0">
                <a:solidFill>
                  <a:srgbClr val="FFBF09"/>
                </a:solidFill>
              </a:rPr>
              <a:t> </a:t>
            </a:r>
            <a:r>
              <a:rPr lang="en-US" sz="2400" b="1" dirty="0" err="1">
                <a:solidFill>
                  <a:srgbClr val="FFBF09"/>
                </a:solidFill>
              </a:rPr>
              <a:t>bloques</a:t>
            </a:r>
            <a:r>
              <a:rPr lang="en-US" sz="2400" b="1" dirty="0">
                <a:solidFill>
                  <a:srgbClr val="FFBF09"/>
                </a:solidFill>
              </a:rPr>
              <a:t>		</a:t>
            </a:r>
            <a:r>
              <a:rPr lang="en-US" b="1" dirty="0">
                <a:solidFill>
                  <a:srgbClr val="FFBF09"/>
                </a:solidFill>
              </a:rPr>
              <a:t>Máximo 100 puntos</a:t>
            </a:r>
            <a:endParaRPr lang="en-US" dirty="0">
              <a:solidFill>
                <a:srgbClr val="FFBF09"/>
              </a:solidFill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1907F61-0F90-6677-E71E-16513A53AB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64" t="10329" b="51246"/>
          <a:stretch>
            <a:fillRect/>
          </a:stretch>
        </p:blipFill>
        <p:spPr>
          <a:xfrm>
            <a:off x="1731042" y="2021914"/>
            <a:ext cx="7920957" cy="4267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8368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A77701-064E-57E9-F6DD-E236C7F234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>
            <a:extLst>
              <a:ext uri="{FF2B5EF4-FFF2-40B4-BE49-F238E27FC236}">
                <a16:creationId xmlns:a16="http://schemas.microsoft.com/office/drawing/2014/main" id="{5A35CDD1-1F86-8AB9-6390-0882AC3FC8E2}"/>
              </a:ext>
            </a:extLst>
          </p:cNvPr>
          <p:cNvGrpSpPr/>
          <p:nvPr/>
        </p:nvGrpSpPr>
        <p:grpSpPr>
          <a:xfrm>
            <a:off x="7620" y="-16053"/>
            <a:ext cx="11048999" cy="6874053"/>
            <a:chOff x="1" y="-8026"/>
            <a:chExt cx="11048999" cy="6874053"/>
          </a:xfrm>
        </p:grpSpPr>
        <p:sp>
          <p:nvSpPr>
            <p:cNvPr id="4" name="Rectángulo 3">
              <a:extLst>
                <a:ext uri="{FF2B5EF4-FFF2-40B4-BE49-F238E27FC236}">
                  <a16:creationId xmlns:a16="http://schemas.microsoft.com/office/drawing/2014/main" id="{CB486987-BC52-4CFD-B0D2-0ED087182CEF}"/>
                </a:ext>
              </a:extLst>
            </p:cNvPr>
            <p:cNvSpPr/>
            <p:nvPr/>
          </p:nvSpPr>
          <p:spPr>
            <a:xfrm>
              <a:off x="433" y="8027"/>
              <a:ext cx="11048567" cy="6858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es-ES" dirty="0">
                <a:solidFill>
                  <a:schemeClr val="tx1"/>
                </a:solidFill>
              </a:endParaRPr>
            </a:p>
          </p:txBody>
        </p:sp>
        <p:pic>
          <p:nvPicPr>
            <p:cNvPr id="2" name="Imagen 1" descr="Gráfico">
              <a:extLst>
                <a:ext uri="{FF2B5EF4-FFF2-40B4-BE49-F238E27FC236}">
                  <a16:creationId xmlns:a16="http://schemas.microsoft.com/office/drawing/2014/main" id="{ABF630CF-F41E-BC55-7C50-D8D3AF00AE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-8026"/>
              <a:ext cx="3996732" cy="114150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" name="Rectángulo 6">
            <a:extLst>
              <a:ext uri="{FF2B5EF4-FFF2-40B4-BE49-F238E27FC236}">
                <a16:creationId xmlns:a16="http://schemas.microsoft.com/office/drawing/2014/main" id="{5AC7F4E1-88AA-72D1-397A-1810D4480269}"/>
              </a:ext>
            </a:extLst>
          </p:cNvPr>
          <p:cNvSpPr/>
          <p:nvPr/>
        </p:nvSpPr>
        <p:spPr>
          <a:xfrm>
            <a:off x="4095752" y="-8026"/>
            <a:ext cx="6952816" cy="95399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dirty="0">
                <a:solidFill>
                  <a:srgbClr val="FFFFFF"/>
                </a:solidFill>
                <a:latin typeface="Aptos"/>
              </a:rPr>
              <a:t>CONVOCATORIA </a:t>
            </a:r>
            <a:r>
              <a:rPr lang="es-ES" sz="1400" b="1" dirty="0">
                <a:solidFill>
                  <a:srgbClr val="FFFFFF"/>
                </a:solidFill>
                <a:latin typeface="Aptos"/>
              </a:rPr>
              <a:t>INVESTIGA</a:t>
            </a:r>
            <a:r>
              <a:rPr sz="1400" dirty="0">
                <a:solidFill>
                  <a:srgbClr val="FFFFFF"/>
                </a:solidFill>
                <a:latin typeface="Aptos"/>
              </a:rPr>
              <a:t> 2026  </a:t>
            </a:r>
            <a:endParaRPr lang="es-ES" sz="1400" dirty="0">
              <a:solidFill>
                <a:srgbClr val="FFFFFF"/>
              </a:solidFill>
              <a:latin typeface="Aptos"/>
            </a:endParaRPr>
          </a:p>
          <a:p>
            <a:pPr algn="ctr"/>
            <a:r>
              <a:rPr sz="1400" dirty="0">
                <a:solidFill>
                  <a:srgbClr val="FFFFFF"/>
                </a:solidFill>
                <a:latin typeface="Aptos"/>
              </a:rPr>
              <a:t>RECONOCIMIENTO DE LA ACTIVIDAD INVESTIGADORA </a:t>
            </a:r>
            <a:r>
              <a:rPr lang="es-ES" sz="1400" dirty="0">
                <a:solidFill>
                  <a:srgbClr val="FFFFFF"/>
                </a:solidFill>
                <a:latin typeface="Aptos"/>
              </a:rPr>
              <a:t>DEL</a:t>
            </a:r>
            <a:r>
              <a:rPr sz="1400" dirty="0">
                <a:solidFill>
                  <a:srgbClr val="FFFFFF"/>
                </a:solidFill>
                <a:latin typeface="Aptos"/>
              </a:rPr>
              <a:t> PDI Y PI DOCTOR URJC</a:t>
            </a:r>
            <a:endParaRPr lang="es-ES" sz="2800" dirty="0">
              <a:solidFill>
                <a:schemeClr val="bg1"/>
              </a:solidFill>
            </a:endParaRPr>
          </a:p>
        </p:txBody>
      </p:sp>
      <p:pic>
        <p:nvPicPr>
          <p:cNvPr id="5" name="Image 1" descr="preencoded.png">
            <a:extLst>
              <a:ext uri="{FF2B5EF4-FFF2-40B4-BE49-F238E27FC236}">
                <a16:creationId xmlns:a16="http://schemas.microsoft.com/office/drawing/2014/main" id="{09B39C2E-7BED-06D2-E249-CBB170C589C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0720" y="1254987"/>
            <a:ext cx="690880" cy="690880"/>
          </a:xfrm>
          <a:prstGeom prst="rect">
            <a:avLst/>
          </a:prstGeom>
        </p:spPr>
      </p:pic>
      <p:sp>
        <p:nvSpPr>
          <p:cNvPr id="8" name="Text 3">
            <a:extLst>
              <a:ext uri="{FF2B5EF4-FFF2-40B4-BE49-F238E27FC236}">
                <a16:creationId xmlns:a16="http://schemas.microsoft.com/office/drawing/2014/main" id="{7B4CD891-A883-E348-C274-7794E3FDCB10}"/>
              </a:ext>
            </a:extLst>
          </p:cNvPr>
          <p:cNvSpPr/>
          <p:nvPr/>
        </p:nvSpPr>
        <p:spPr>
          <a:xfrm>
            <a:off x="1497328" y="1228242"/>
            <a:ext cx="9551240" cy="690879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 err="1">
                <a:solidFill>
                  <a:srgbClr val="FFBF09"/>
                </a:solidFill>
              </a:rPr>
              <a:t>Baremación</a:t>
            </a:r>
            <a:r>
              <a:rPr lang="en-US" sz="2400" b="1" dirty="0">
                <a:solidFill>
                  <a:srgbClr val="FFBF09"/>
                </a:solidFill>
              </a:rPr>
              <a:t> de </a:t>
            </a:r>
            <a:r>
              <a:rPr lang="en-US" sz="2400" b="1" dirty="0" err="1">
                <a:solidFill>
                  <a:srgbClr val="FFBF09"/>
                </a:solidFill>
              </a:rPr>
              <a:t>méritos</a:t>
            </a:r>
            <a:r>
              <a:rPr lang="en-US" sz="2400" b="1" dirty="0">
                <a:solidFill>
                  <a:srgbClr val="FFBF09"/>
                </a:solidFill>
              </a:rPr>
              <a:t>: claves </a:t>
            </a:r>
            <a:r>
              <a:rPr lang="en-US" sz="2400" b="1" dirty="0" err="1">
                <a:solidFill>
                  <a:srgbClr val="FFBF09"/>
                </a:solidFill>
              </a:rPr>
              <a:t>por</a:t>
            </a:r>
            <a:r>
              <a:rPr lang="en-US" sz="2400" b="1" dirty="0">
                <a:solidFill>
                  <a:srgbClr val="FFBF09"/>
                </a:solidFill>
              </a:rPr>
              <a:t> </a:t>
            </a:r>
            <a:r>
              <a:rPr lang="en-US" sz="2400" b="1" dirty="0" err="1">
                <a:solidFill>
                  <a:srgbClr val="FFBF09"/>
                </a:solidFill>
              </a:rPr>
              <a:t>bloques</a:t>
            </a:r>
            <a:r>
              <a:rPr lang="en-US" sz="2400" b="1" dirty="0">
                <a:solidFill>
                  <a:srgbClr val="FFBF09"/>
                </a:solidFill>
              </a:rPr>
              <a:t>		</a:t>
            </a:r>
            <a:r>
              <a:rPr lang="en-US" b="1" dirty="0">
                <a:solidFill>
                  <a:srgbClr val="FFBF09"/>
                </a:solidFill>
              </a:rPr>
              <a:t>Máximo 100 puntos</a:t>
            </a:r>
            <a:endParaRPr lang="en-US" dirty="0">
              <a:solidFill>
                <a:srgbClr val="FFBF09"/>
              </a:solidFill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CC5A0C7F-80CA-2BD1-2B09-02320E0923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" t="48976" r="67475" b="8475"/>
          <a:stretch>
            <a:fillRect/>
          </a:stretch>
        </p:blipFill>
        <p:spPr>
          <a:xfrm>
            <a:off x="2793821" y="2021914"/>
            <a:ext cx="5570532" cy="4179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0195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E9D019-93F6-779D-01D8-80A993BAF6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>
            <a:extLst>
              <a:ext uri="{FF2B5EF4-FFF2-40B4-BE49-F238E27FC236}">
                <a16:creationId xmlns:a16="http://schemas.microsoft.com/office/drawing/2014/main" id="{52A910CB-3370-E2B2-FF51-60D215E018AE}"/>
              </a:ext>
            </a:extLst>
          </p:cNvPr>
          <p:cNvGrpSpPr/>
          <p:nvPr/>
        </p:nvGrpSpPr>
        <p:grpSpPr>
          <a:xfrm>
            <a:off x="7620" y="-16053"/>
            <a:ext cx="11048999" cy="6874053"/>
            <a:chOff x="1" y="-8026"/>
            <a:chExt cx="11048999" cy="6874053"/>
          </a:xfrm>
        </p:grpSpPr>
        <p:sp>
          <p:nvSpPr>
            <p:cNvPr id="4" name="Rectángulo 3">
              <a:extLst>
                <a:ext uri="{FF2B5EF4-FFF2-40B4-BE49-F238E27FC236}">
                  <a16:creationId xmlns:a16="http://schemas.microsoft.com/office/drawing/2014/main" id="{3E1CCA5A-5381-9FDF-4E21-BF750A87F0E2}"/>
                </a:ext>
              </a:extLst>
            </p:cNvPr>
            <p:cNvSpPr/>
            <p:nvPr/>
          </p:nvSpPr>
          <p:spPr>
            <a:xfrm>
              <a:off x="433" y="8027"/>
              <a:ext cx="11048567" cy="6858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es-ES" dirty="0">
                <a:solidFill>
                  <a:schemeClr val="tx1"/>
                </a:solidFill>
              </a:endParaRPr>
            </a:p>
          </p:txBody>
        </p:sp>
        <p:pic>
          <p:nvPicPr>
            <p:cNvPr id="2" name="Imagen 1" descr="Gráfico">
              <a:extLst>
                <a:ext uri="{FF2B5EF4-FFF2-40B4-BE49-F238E27FC236}">
                  <a16:creationId xmlns:a16="http://schemas.microsoft.com/office/drawing/2014/main" id="{79679EC0-1DB0-1588-C7C2-6866756F518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-8026"/>
              <a:ext cx="3996732" cy="114150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" name="Rectángulo 6">
            <a:extLst>
              <a:ext uri="{FF2B5EF4-FFF2-40B4-BE49-F238E27FC236}">
                <a16:creationId xmlns:a16="http://schemas.microsoft.com/office/drawing/2014/main" id="{EF48705B-43E9-7219-DFD3-C2CD26698056}"/>
              </a:ext>
            </a:extLst>
          </p:cNvPr>
          <p:cNvSpPr/>
          <p:nvPr/>
        </p:nvSpPr>
        <p:spPr>
          <a:xfrm>
            <a:off x="4095752" y="-8026"/>
            <a:ext cx="6952816" cy="95399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dirty="0">
                <a:solidFill>
                  <a:srgbClr val="FFFFFF"/>
                </a:solidFill>
                <a:latin typeface="Aptos"/>
              </a:rPr>
              <a:t>CONVOCATORIA </a:t>
            </a:r>
            <a:r>
              <a:rPr lang="es-ES" sz="1400" b="1" dirty="0">
                <a:solidFill>
                  <a:srgbClr val="FFFFFF"/>
                </a:solidFill>
                <a:latin typeface="Aptos"/>
              </a:rPr>
              <a:t>INVESTIGA</a:t>
            </a:r>
            <a:r>
              <a:rPr sz="1400" dirty="0">
                <a:solidFill>
                  <a:srgbClr val="FFFFFF"/>
                </a:solidFill>
                <a:latin typeface="Aptos"/>
              </a:rPr>
              <a:t> 2026  </a:t>
            </a:r>
            <a:endParaRPr lang="es-ES" sz="1400" dirty="0">
              <a:solidFill>
                <a:srgbClr val="FFFFFF"/>
              </a:solidFill>
              <a:latin typeface="Aptos"/>
            </a:endParaRPr>
          </a:p>
          <a:p>
            <a:pPr algn="ctr"/>
            <a:r>
              <a:rPr sz="1400" dirty="0">
                <a:solidFill>
                  <a:srgbClr val="FFFFFF"/>
                </a:solidFill>
                <a:latin typeface="Aptos"/>
              </a:rPr>
              <a:t>RECONOCIMIENTO DE LA ACTIVIDAD INVESTIGADORA </a:t>
            </a:r>
            <a:r>
              <a:rPr lang="es-ES" sz="1400" dirty="0">
                <a:solidFill>
                  <a:srgbClr val="FFFFFF"/>
                </a:solidFill>
                <a:latin typeface="Aptos"/>
              </a:rPr>
              <a:t>DEL</a:t>
            </a:r>
            <a:r>
              <a:rPr sz="1400" dirty="0">
                <a:solidFill>
                  <a:srgbClr val="FFFFFF"/>
                </a:solidFill>
                <a:latin typeface="Aptos"/>
              </a:rPr>
              <a:t> PDI Y PI DOCTOR URJC</a:t>
            </a:r>
            <a:endParaRPr lang="es-ES" sz="2800" dirty="0">
              <a:solidFill>
                <a:schemeClr val="bg1"/>
              </a:solidFill>
            </a:endParaRPr>
          </a:p>
        </p:txBody>
      </p:sp>
      <p:pic>
        <p:nvPicPr>
          <p:cNvPr id="5" name="Image 1" descr="preencoded.png">
            <a:extLst>
              <a:ext uri="{FF2B5EF4-FFF2-40B4-BE49-F238E27FC236}">
                <a16:creationId xmlns:a16="http://schemas.microsoft.com/office/drawing/2014/main" id="{362F1C9B-EAC0-3254-70D5-D34CE6F2D3F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0720" y="1254987"/>
            <a:ext cx="690880" cy="690880"/>
          </a:xfrm>
          <a:prstGeom prst="rect">
            <a:avLst/>
          </a:prstGeom>
        </p:spPr>
      </p:pic>
      <p:sp>
        <p:nvSpPr>
          <p:cNvPr id="8" name="Text 3">
            <a:extLst>
              <a:ext uri="{FF2B5EF4-FFF2-40B4-BE49-F238E27FC236}">
                <a16:creationId xmlns:a16="http://schemas.microsoft.com/office/drawing/2014/main" id="{E3B7A64E-AC3D-C7A8-9F27-9C5FD934D10B}"/>
              </a:ext>
            </a:extLst>
          </p:cNvPr>
          <p:cNvSpPr/>
          <p:nvPr/>
        </p:nvSpPr>
        <p:spPr>
          <a:xfrm>
            <a:off x="1497328" y="1228242"/>
            <a:ext cx="9551240" cy="690879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 err="1">
                <a:solidFill>
                  <a:srgbClr val="FFBF09"/>
                </a:solidFill>
              </a:rPr>
              <a:t>Baremación</a:t>
            </a:r>
            <a:r>
              <a:rPr lang="en-US" sz="2400" b="1" dirty="0">
                <a:solidFill>
                  <a:srgbClr val="FFBF09"/>
                </a:solidFill>
              </a:rPr>
              <a:t> de </a:t>
            </a:r>
            <a:r>
              <a:rPr lang="en-US" sz="2400" b="1" dirty="0" err="1">
                <a:solidFill>
                  <a:srgbClr val="FFBF09"/>
                </a:solidFill>
              </a:rPr>
              <a:t>méritos</a:t>
            </a:r>
            <a:r>
              <a:rPr lang="en-US" sz="2400" b="1" dirty="0">
                <a:solidFill>
                  <a:srgbClr val="FFBF09"/>
                </a:solidFill>
              </a:rPr>
              <a:t>: claves </a:t>
            </a:r>
            <a:r>
              <a:rPr lang="en-US" sz="2400" b="1" dirty="0" err="1">
                <a:solidFill>
                  <a:srgbClr val="FFBF09"/>
                </a:solidFill>
              </a:rPr>
              <a:t>por</a:t>
            </a:r>
            <a:r>
              <a:rPr lang="en-US" sz="2400" b="1" dirty="0">
                <a:solidFill>
                  <a:srgbClr val="FFBF09"/>
                </a:solidFill>
              </a:rPr>
              <a:t> </a:t>
            </a:r>
            <a:r>
              <a:rPr lang="en-US" sz="2400" b="1" dirty="0" err="1">
                <a:solidFill>
                  <a:srgbClr val="FFBF09"/>
                </a:solidFill>
              </a:rPr>
              <a:t>bloques</a:t>
            </a:r>
            <a:r>
              <a:rPr lang="en-US" sz="2400" b="1" dirty="0">
                <a:solidFill>
                  <a:srgbClr val="FFBF09"/>
                </a:solidFill>
              </a:rPr>
              <a:t>		</a:t>
            </a:r>
            <a:r>
              <a:rPr lang="en-US" b="1" dirty="0">
                <a:solidFill>
                  <a:srgbClr val="FFBF09"/>
                </a:solidFill>
              </a:rPr>
              <a:t>Máximo 100 puntos</a:t>
            </a:r>
            <a:endParaRPr lang="en-US" dirty="0">
              <a:solidFill>
                <a:srgbClr val="FFBF09"/>
              </a:solidFill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08185E4-EE53-524A-8C68-D06681F522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56" t="47898" r="409" b="8599"/>
          <a:stretch>
            <a:fillRect/>
          </a:stretch>
        </p:blipFill>
        <p:spPr>
          <a:xfrm>
            <a:off x="2100801" y="2021914"/>
            <a:ext cx="7004697" cy="4273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6403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C020D0-9BA4-524B-D95B-A508837AC7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>
            <a:extLst>
              <a:ext uri="{FF2B5EF4-FFF2-40B4-BE49-F238E27FC236}">
                <a16:creationId xmlns:a16="http://schemas.microsoft.com/office/drawing/2014/main" id="{4CE9D128-6A8B-4462-7A60-E4DC9BE19BCA}"/>
              </a:ext>
            </a:extLst>
          </p:cNvPr>
          <p:cNvGrpSpPr/>
          <p:nvPr/>
        </p:nvGrpSpPr>
        <p:grpSpPr>
          <a:xfrm>
            <a:off x="7620" y="-16053"/>
            <a:ext cx="11048999" cy="6874053"/>
            <a:chOff x="1" y="-8026"/>
            <a:chExt cx="11048999" cy="6874053"/>
          </a:xfrm>
        </p:grpSpPr>
        <p:sp>
          <p:nvSpPr>
            <p:cNvPr id="4" name="Rectángulo 3">
              <a:extLst>
                <a:ext uri="{FF2B5EF4-FFF2-40B4-BE49-F238E27FC236}">
                  <a16:creationId xmlns:a16="http://schemas.microsoft.com/office/drawing/2014/main" id="{3B09A22E-8FFC-0C98-73C1-8796287E6262}"/>
                </a:ext>
              </a:extLst>
            </p:cNvPr>
            <p:cNvSpPr/>
            <p:nvPr/>
          </p:nvSpPr>
          <p:spPr>
            <a:xfrm>
              <a:off x="433" y="8027"/>
              <a:ext cx="11048567" cy="6858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es-ES" dirty="0">
                <a:solidFill>
                  <a:schemeClr val="tx1"/>
                </a:solidFill>
              </a:endParaRPr>
            </a:p>
          </p:txBody>
        </p:sp>
        <p:pic>
          <p:nvPicPr>
            <p:cNvPr id="2" name="Imagen 1" descr="Gráfico">
              <a:extLst>
                <a:ext uri="{FF2B5EF4-FFF2-40B4-BE49-F238E27FC236}">
                  <a16:creationId xmlns:a16="http://schemas.microsoft.com/office/drawing/2014/main" id="{86E1EFAF-40DF-216C-68B0-2153F37938C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-8026"/>
              <a:ext cx="3996732" cy="114150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" name="Rectángulo 6">
            <a:extLst>
              <a:ext uri="{FF2B5EF4-FFF2-40B4-BE49-F238E27FC236}">
                <a16:creationId xmlns:a16="http://schemas.microsoft.com/office/drawing/2014/main" id="{4DC757F4-35ED-8A21-CBAA-1D6688D065CE}"/>
              </a:ext>
            </a:extLst>
          </p:cNvPr>
          <p:cNvSpPr/>
          <p:nvPr/>
        </p:nvSpPr>
        <p:spPr>
          <a:xfrm>
            <a:off x="4095752" y="-8026"/>
            <a:ext cx="6952816" cy="95399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dirty="0">
                <a:solidFill>
                  <a:srgbClr val="FFFFFF"/>
                </a:solidFill>
                <a:latin typeface="Aptos"/>
              </a:rPr>
              <a:t>CONVOCATORIA </a:t>
            </a:r>
            <a:r>
              <a:rPr lang="es-ES" sz="1400" b="1" dirty="0">
                <a:solidFill>
                  <a:srgbClr val="FFFFFF"/>
                </a:solidFill>
                <a:latin typeface="Aptos"/>
              </a:rPr>
              <a:t>INVESTIGA</a:t>
            </a:r>
            <a:r>
              <a:rPr sz="1400" dirty="0">
                <a:solidFill>
                  <a:srgbClr val="FFFFFF"/>
                </a:solidFill>
                <a:latin typeface="Aptos"/>
              </a:rPr>
              <a:t> 2026  </a:t>
            </a:r>
            <a:endParaRPr lang="es-ES" sz="1400" dirty="0">
              <a:solidFill>
                <a:srgbClr val="FFFFFF"/>
              </a:solidFill>
              <a:latin typeface="Aptos"/>
            </a:endParaRPr>
          </a:p>
          <a:p>
            <a:pPr algn="ctr"/>
            <a:r>
              <a:rPr sz="1400" dirty="0">
                <a:solidFill>
                  <a:srgbClr val="FFFFFF"/>
                </a:solidFill>
                <a:latin typeface="Aptos"/>
              </a:rPr>
              <a:t>RECONOCIMIENTO DE LA ACTIVIDAD INVESTIGADORA </a:t>
            </a:r>
            <a:r>
              <a:rPr lang="es-ES" sz="1400" dirty="0">
                <a:solidFill>
                  <a:srgbClr val="FFFFFF"/>
                </a:solidFill>
                <a:latin typeface="Aptos"/>
              </a:rPr>
              <a:t>DEL</a:t>
            </a:r>
            <a:r>
              <a:rPr sz="1400" dirty="0">
                <a:solidFill>
                  <a:srgbClr val="FFFFFF"/>
                </a:solidFill>
                <a:latin typeface="Aptos"/>
              </a:rPr>
              <a:t> PDI Y PI DOCTOR URJC</a:t>
            </a:r>
            <a:endParaRPr lang="es-ES" sz="2800" dirty="0">
              <a:solidFill>
                <a:schemeClr val="bg1"/>
              </a:solidFill>
            </a:endParaRPr>
          </a:p>
        </p:txBody>
      </p:sp>
      <p:pic>
        <p:nvPicPr>
          <p:cNvPr id="14" name="Image 1" descr="preencoded.png">
            <a:extLst>
              <a:ext uri="{FF2B5EF4-FFF2-40B4-BE49-F238E27FC236}">
                <a16:creationId xmlns:a16="http://schemas.microsoft.com/office/drawing/2014/main" id="{B29C8BEA-0DFD-DCA7-A7D0-657E5D40CB6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0720" y="1559788"/>
            <a:ext cx="690880" cy="690880"/>
          </a:xfrm>
          <a:prstGeom prst="rect">
            <a:avLst/>
          </a:prstGeom>
        </p:spPr>
      </p:pic>
      <p:sp>
        <p:nvSpPr>
          <p:cNvPr id="17" name="Text 3">
            <a:extLst>
              <a:ext uri="{FF2B5EF4-FFF2-40B4-BE49-F238E27FC236}">
                <a16:creationId xmlns:a16="http://schemas.microsoft.com/office/drawing/2014/main" id="{5BF8A76C-33E3-1BF1-96AD-C9127C8B4BB9}"/>
              </a:ext>
            </a:extLst>
          </p:cNvPr>
          <p:cNvSpPr/>
          <p:nvPr/>
        </p:nvSpPr>
        <p:spPr>
          <a:xfrm>
            <a:off x="1497328" y="1736244"/>
            <a:ext cx="6306822" cy="365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47500" lnSpcReduction="20000"/>
          </a:bodyPr>
          <a:lstStyle/>
          <a:p>
            <a:pPr marL="0" indent="0">
              <a:buNone/>
            </a:pPr>
            <a:r>
              <a:rPr lang="en-US" sz="3800" b="1" dirty="0" err="1">
                <a:solidFill>
                  <a:srgbClr val="FFBF09"/>
                </a:solidFill>
              </a:rPr>
              <a:t>Baremación</a:t>
            </a:r>
            <a:r>
              <a:rPr lang="en-US" sz="3800" b="1" dirty="0">
                <a:solidFill>
                  <a:srgbClr val="FFBF09"/>
                </a:solidFill>
              </a:rPr>
              <a:t> de </a:t>
            </a:r>
            <a:r>
              <a:rPr lang="en-US" sz="3800" b="1" dirty="0" err="1">
                <a:solidFill>
                  <a:srgbClr val="FFBF09"/>
                </a:solidFill>
              </a:rPr>
              <a:t>méritos</a:t>
            </a:r>
            <a:r>
              <a:rPr lang="en-US" sz="3800" b="1" dirty="0">
                <a:solidFill>
                  <a:srgbClr val="FFBF09"/>
                </a:solidFill>
              </a:rPr>
              <a:t>: claves </a:t>
            </a:r>
            <a:r>
              <a:rPr lang="en-US" sz="3800" b="1" dirty="0" err="1">
                <a:solidFill>
                  <a:srgbClr val="FFBF09"/>
                </a:solidFill>
              </a:rPr>
              <a:t>por</a:t>
            </a:r>
            <a:r>
              <a:rPr lang="en-US" sz="3800" b="1" dirty="0">
                <a:solidFill>
                  <a:srgbClr val="FFBF09"/>
                </a:solidFill>
              </a:rPr>
              <a:t> </a:t>
            </a:r>
            <a:r>
              <a:rPr lang="en-US" sz="3800" b="1" dirty="0" err="1">
                <a:solidFill>
                  <a:srgbClr val="FFBF09"/>
                </a:solidFill>
              </a:rPr>
              <a:t>bloques</a:t>
            </a:r>
            <a:endParaRPr lang="en-US" sz="3800" b="1" dirty="0">
              <a:solidFill>
                <a:srgbClr val="FFBF09"/>
              </a:solidFill>
            </a:endParaRPr>
          </a:p>
          <a:p>
            <a:pPr marL="0" indent="0">
              <a:buNone/>
            </a:pPr>
            <a:r>
              <a:rPr lang="en-US" sz="2200" b="1" dirty="0">
                <a:solidFill>
                  <a:srgbClr val="FFBF09"/>
                </a:solidFill>
              </a:rPr>
              <a:t>Máximo 100 puntos</a:t>
            </a:r>
            <a:endParaRPr lang="en-US" sz="2200" dirty="0">
              <a:solidFill>
                <a:srgbClr val="FFBF09"/>
              </a:solidFill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B00A2C86-ABF5-417A-018A-7FFB64F1F3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552" y="1125449"/>
            <a:ext cx="10061674" cy="5662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5920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CBB1A1-82D8-FC4F-3996-BAC838FFD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>
            <a:extLst>
              <a:ext uri="{FF2B5EF4-FFF2-40B4-BE49-F238E27FC236}">
                <a16:creationId xmlns:a16="http://schemas.microsoft.com/office/drawing/2014/main" id="{6865EFCC-97E9-A5A7-2206-B40BFD02E1FE}"/>
              </a:ext>
            </a:extLst>
          </p:cNvPr>
          <p:cNvGrpSpPr/>
          <p:nvPr/>
        </p:nvGrpSpPr>
        <p:grpSpPr>
          <a:xfrm>
            <a:off x="0" y="-16053"/>
            <a:ext cx="11048568" cy="6886286"/>
            <a:chOff x="0" y="-8026"/>
            <a:chExt cx="11048568" cy="6886286"/>
          </a:xfrm>
        </p:grpSpPr>
        <p:sp>
          <p:nvSpPr>
            <p:cNvPr id="4" name="Rectángulo 3">
              <a:extLst>
                <a:ext uri="{FF2B5EF4-FFF2-40B4-BE49-F238E27FC236}">
                  <a16:creationId xmlns:a16="http://schemas.microsoft.com/office/drawing/2014/main" id="{47938D36-25E2-0217-F282-378B9046DF6F}"/>
                </a:ext>
              </a:extLst>
            </p:cNvPr>
            <p:cNvSpPr/>
            <p:nvPr/>
          </p:nvSpPr>
          <p:spPr>
            <a:xfrm>
              <a:off x="0" y="20260"/>
              <a:ext cx="11048567" cy="6858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es-ES" dirty="0">
                <a:solidFill>
                  <a:schemeClr val="tx1"/>
                </a:solidFill>
              </a:endParaRPr>
            </a:p>
          </p:txBody>
        </p:sp>
        <p:grpSp>
          <p:nvGrpSpPr>
            <p:cNvPr id="7" name="Grupo 6">
              <a:extLst>
                <a:ext uri="{FF2B5EF4-FFF2-40B4-BE49-F238E27FC236}">
                  <a16:creationId xmlns:a16="http://schemas.microsoft.com/office/drawing/2014/main" id="{EFDC735F-943A-A888-8248-9160CBDF22EC}"/>
                </a:ext>
              </a:extLst>
            </p:cNvPr>
            <p:cNvGrpSpPr/>
            <p:nvPr/>
          </p:nvGrpSpPr>
          <p:grpSpPr>
            <a:xfrm>
              <a:off x="1" y="-8026"/>
              <a:ext cx="11048567" cy="1141502"/>
              <a:chOff x="0" y="0"/>
              <a:chExt cx="11048567" cy="1141502"/>
            </a:xfrm>
          </p:grpSpPr>
          <p:pic>
            <p:nvPicPr>
              <p:cNvPr id="2" name="Imagen 1" descr="Gráfico">
                <a:extLst>
                  <a:ext uri="{FF2B5EF4-FFF2-40B4-BE49-F238E27FC236}">
                    <a16:creationId xmlns:a16="http://schemas.microsoft.com/office/drawing/2014/main" id="{D5A1576F-20EC-EECE-2C3B-4F6DF79339A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3996732" cy="114150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" name="Rectángulo 5">
                <a:extLst>
                  <a:ext uri="{FF2B5EF4-FFF2-40B4-BE49-F238E27FC236}">
                    <a16:creationId xmlns:a16="http://schemas.microsoft.com/office/drawing/2014/main" id="{64F56D5D-6E86-078E-BA7D-D829B5483156}"/>
                  </a:ext>
                </a:extLst>
              </p:cNvPr>
              <p:cNvSpPr/>
              <p:nvPr/>
            </p:nvSpPr>
            <p:spPr>
              <a:xfrm>
                <a:off x="4095751" y="8027"/>
                <a:ext cx="6952816" cy="953998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ES" sz="1600" i="0" u="none" strike="noStrike" baseline="0" dirty="0">
                    <a:solidFill>
                      <a:schemeClr val="bg1"/>
                    </a:solidFill>
                  </a:rPr>
                  <a:t>CONVOCATORIA PÚBLICA DE AYUDAS PARA LA REALIZACIÓN DE PROYECTOS LIDERADOS POR INVESTIGADORES EMERGENTES</a:t>
                </a:r>
                <a:endParaRPr lang="es-ES" sz="16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8" name="CuadroTexto 7">
            <a:extLst>
              <a:ext uri="{FF2B5EF4-FFF2-40B4-BE49-F238E27FC236}">
                <a16:creationId xmlns:a16="http://schemas.microsoft.com/office/drawing/2014/main" id="{CE6D0A22-6664-F7E2-CD2B-F762CAD9ED1E}"/>
              </a:ext>
            </a:extLst>
          </p:cNvPr>
          <p:cNvSpPr txBox="1"/>
          <p:nvPr/>
        </p:nvSpPr>
        <p:spPr>
          <a:xfrm>
            <a:off x="370394" y="2658928"/>
            <a:ext cx="1045845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ES" b="1" u="sng" dirty="0"/>
              <a:t>¿Dónde?</a:t>
            </a:r>
          </a:p>
          <a:p>
            <a:pPr algn="l"/>
            <a:endParaRPr lang="es-ES" b="1" u="sng" dirty="0"/>
          </a:p>
          <a:p>
            <a:r>
              <a:rPr lang="es-ES" sz="1600" dirty="0"/>
              <a:t>A través de </a:t>
            </a:r>
            <a:r>
              <a:rPr lang="es-ES" sz="1600" dirty="0">
                <a:solidFill>
                  <a:srgbClr val="0070C0"/>
                </a:solidFill>
              </a:rPr>
              <a:t>Microsoft </a:t>
            </a:r>
            <a:r>
              <a:rPr lang="es-ES" sz="1600" dirty="0" err="1">
                <a:solidFill>
                  <a:srgbClr val="0070C0"/>
                </a:solidFill>
              </a:rPr>
              <a:t>Forms</a:t>
            </a:r>
            <a:r>
              <a:rPr lang="es-ES" sz="1600" dirty="0">
                <a:solidFill>
                  <a:srgbClr val="0070C0"/>
                </a:solidFill>
              </a:rPr>
              <a:t>; https://forms.cloud.microsoft/e/DTiSFWvTDX</a:t>
            </a:r>
          </a:p>
          <a:p>
            <a:pPr algn="l"/>
            <a:endParaRPr lang="es-ES" sz="1600" dirty="0">
              <a:solidFill>
                <a:srgbClr val="0070C0"/>
              </a:solidFill>
            </a:endParaRPr>
          </a:p>
          <a:p>
            <a:pPr algn="l"/>
            <a:endParaRPr lang="es-ES" dirty="0"/>
          </a:p>
          <a:p>
            <a:pPr algn="l"/>
            <a:endParaRPr lang="es-ES" b="1" u="sng" dirty="0"/>
          </a:p>
          <a:p>
            <a:pPr algn="l"/>
            <a:endParaRPr lang="es-ES" b="1" u="sng" dirty="0"/>
          </a:p>
          <a:p>
            <a:pPr algn="l"/>
            <a:endParaRPr lang="es-ES" b="1" u="sng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B19D037-36F8-AAA1-2EE4-5FCEE93FFE2B}"/>
              </a:ext>
            </a:extLst>
          </p:cNvPr>
          <p:cNvSpPr txBox="1"/>
          <p:nvPr/>
        </p:nvSpPr>
        <p:spPr>
          <a:xfrm>
            <a:off x="1875734" y="1908976"/>
            <a:ext cx="7814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FFBF09"/>
                </a:solidFill>
              </a:rPr>
              <a:t>Solicitud </a:t>
            </a:r>
            <a:r>
              <a:rPr lang="es-ES" b="1">
                <a:solidFill>
                  <a:srgbClr val="FFBF09"/>
                </a:solidFill>
              </a:rPr>
              <a:t>del 29 </a:t>
            </a:r>
            <a:r>
              <a:rPr lang="es-ES" b="1" dirty="0">
                <a:solidFill>
                  <a:srgbClr val="FFBF09"/>
                </a:solidFill>
              </a:rPr>
              <a:t>de septiembre </a:t>
            </a:r>
            <a:r>
              <a:rPr lang="es-ES" b="1">
                <a:solidFill>
                  <a:srgbClr val="FFBF09"/>
                </a:solidFill>
              </a:rPr>
              <a:t>al 20 </a:t>
            </a:r>
            <a:r>
              <a:rPr lang="es-ES" b="1" dirty="0">
                <a:solidFill>
                  <a:srgbClr val="FFBF09"/>
                </a:solidFill>
              </a:rPr>
              <a:t>de octubre</a:t>
            </a:r>
          </a:p>
        </p:txBody>
      </p:sp>
      <p:pic>
        <p:nvPicPr>
          <p:cNvPr id="11" name="Gráfico 10" descr="Bandeja de entrada contorno">
            <a:extLst>
              <a:ext uri="{FF2B5EF4-FFF2-40B4-BE49-F238E27FC236}">
                <a16:creationId xmlns:a16="http://schemas.microsoft.com/office/drawing/2014/main" id="{E24B6CAD-F212-8F52-DC18-16343FB71DC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0481" y="1460994"/>
            <a:ext cx="914400" cy="91440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7106590B-7A4A-CA88-8C5F-A82AA8ACD5B4}"/>
              </a:ext>
            </a:extLst>
          </p:cNvPr>
          <p:cNvSpPr/>
          <p:nvPr/>
        </p:nvSpPr>
        <p:spPr>
          <a:xfrm>
            <a:off x="4095752" y="8027"/>
            <a:ext cx="6952816" cy="95399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>
                <a:solidFill>
                  <a:schemeClr val="bg1"/>
                </a:solidFill>
              </a:rPr>
              <a:t>CONVOCATORIA 2026 PARA LA CONCESIÓN DE AYUDAS PARA ESTANCIAS DE INVESTIGACIÓN INTERNACIONALES PARA EL PERSONAL DOCENTE E INVESTIGADOR DE LA URJC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569C9844-5D23-66F9-E0B4-8EB594197532}"/>
              </a:ext>
            </a:extLst>
          </p:cNvPr>
          <p:cNvSpPr/>
          <p:nvPr/>
        </p:nvSpPr>
        <p:spPr>
          <a:xfrm>
            <a:off x="4145260" y="-23339"/>
            <a:ext cx="6952816" cy="95399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dirty="0">
                <a:solidFill>
                  <a:srgbClr val="FFFFFF"/>
                </a:solidFill>
                <a:latin typeface="Aptos"/>
              </a:rPr>
              <a:t>CONVOCATORIA </a:t>
            </a:r>
            <a:r>
              <a:rPr lang="es-ES" sz="1400" b="1" dirty="0">
                <a:solidFill>
                  <a:srgbClr val="FFFFFF"/>
                </a:solidFill>
                <a:latin typeface="Aptos"/>
              </a:rPr>
              <a:t>INVESTIGA</a:t>
            </a:r>
            <a:r>
              <a:rPr sz="1400" dirty="0">
                <a:solidFill>
                  <a:srgbClr val="FFFFFF"/>
                </a:solidFill>
                <a:latin typeface="Aptos"/>
              </a:rPr>
              <a:t> 2026  </a:t>
            </a:r>
            <a:endParaRPr lang="es-ES" sz="1400" dirty="0">
              <a:solidFill>
                <a:srgbClr val="FFFFFF"/>
              </a:solidFill>
              <a:latin typeface="Aptos"/>
            </a:endParaRPr>
          </a:p>
          <a:p>
            <a:pPr algn="ctr"/>
            <a:r>
              <a:rPr sz="1400" dirty="0">
                <a:solidFill>
                  <a:srgbClr val="FFFFFF"/>
                </a:solidFill>
                <a:latin typeface="Aptos"/>
              </a:rPr>
              <a:t>RECONOCIMIENTO DE LA ACTIVIDAD INVESTIGADORA </a:t>
            </a:r>
            <a:r>
              <a:rPr lang="es-ES" sz="1400" dirty="0">
                <a:solidFill>
                  <a:srgbClr val="FFFFFF"/>
                </a:solidFill>
                <a:latin typeface="Aptos"/>
              </a:rPr>
              <a:t>DEL</a:t>
            </a:r>
            <a:r>
              <a:rPr sz="1400" dirty="0">
                <a:solidFill>
                  <a:srgbClr val="FFFFFF"/>
                </a:solidFill>
                <a:latin typeface="Aptos"/>
              </a:rPr>
              <a:t> PDI Y PI DOCTOR URJC</a:t>
            </a:r>
            <a:endParaRPr lang="es-ES" sz="2800" dirty="0">
              <a:solidFill>
                <a:schemeClr val="bg1"/>
              </a:solidFill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C73486A-20B7-72DA-73B6-5E06E90085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5350" y="4123226"/>
            <a:ext cx="1966249" cy="1966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5990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>
            <a:extLst>
              <a:ext uri="{FF2B5EF4-FFF2-40B4-BE49-F238E27FC236}">
                <a16:creationId xmlns:a16="http://schemas.microsoft.com/office/drawing/2014/main" id="{158EA973-08B4-A8F4-F2A2-7B663A2B5B3A}"/>
              </a:ext>
            </a:extLst>
          </p:cNvPr>
          <p:cNvGrpSpPr/>
          <p:nvPr/>
        </p:nvGrpSpPr>
        <p:grpSpPr>
          <a:xfrm>
            <a:off x="0" y="-16053"/>
            <a:ext cx="11048568" cy="6886286"/>
            <a:chOff x="0" y="-8026"/>
            <a:chExt cx="11048568" cy="6886286"/>
          </a:xfrm>
        </p:grpSpPr>
        <p:sp>
          <p:nvSpPr>
            <p:cNvPr id="4" name="Rectángulo 3">
              <a:extLst>
                <a:ext uri="{FF2B5EF4-FFF2-40B4-BE49-F238E27FC236}">
                  <a16:creationId xmlns:a16="http://schemas.microsoft.com/office/drawing/2014/main" id="{A572FD10-278F-9871-3076-6C545021F16B}"/>
                </a:ext>
              </a:extLst>
            </p:cNvPr>
            <p:cNvSpPr/>
            <p:nvPr/>
          </p:nvSpPr>
          <p:spPr>
            <a:xfrm>
              <a:off x="0" y="20260"/>
              <a:ext cx="11048567" cy="6858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es-ES" dirty="0">
                <a:solidFill>
                  <a:schemeClr val="tx1"/>
                </a:solidFill>
              </a:endParaRPr>
            </a:p>
          </p:txBody>
        </p:sp>
        <p:grpSp>
          <p:nvGrpSpPr>
            <p:cNvPr id="7" name="Grupo 6">
              <a:extLst>
                <a:ext uri="{FF2B5EF4-FFF2-40B4-BE49-F238E27FC236}">
                  <a16:creationId xmlns:a16="http://schemas.microsoft.com/office/drawing/2014/main" id="{D08E947B-6DA1-211A-7B37-5405E35F2B5C}"/>
                </a:ext>
              </a:extLst>
            </p:cNvPr>
            <p:cNvGrpSpPr/>
            <p:nvPr/>
          </p:nvGrpSpPr>
          <p:grpSpPr>
            <a:xfrm>
              <a:off x="1" y="-8026"/>
              <a:ext cx="11048567" cy="1141502"/>
              <a:chOff x="0" y="0"/>
              <a:chExt cx="11048567" cy="1141502"/>
            </a:xfrm>
          </p:grpSpPr>
          <p:pic>
            <p:nvPicPr>
              <p:cNvPr id="2" name="Imagen 1" descr="Gráfico">
                <a:extLst>
                  <a:ext uri="{FF2B5EF4-FFF2-40B4-BE49-F238E27FC236}">
                    <a16:creationId xmlns:a16="http://schemas.microsoft.com/office/drawing/2014/main" id="{EB2B4F10-9F6C-2C22-40EB-9CB3F3122A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3996732" cy="114150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" name="Rectángulo 5">
                <a:extLst>
                  <a:ext uri="{FF2B5EF4-FFF2-40B4-BE49-F238E27FC236}">
                    <a16:creationId xmlns:a16="http://schemas.microsoft.com/office/drawing/2014/main" id="{FF1774C0-BD42-F011-DFA2-84D20EE7F894}"/>
                  </a:ext>
                </a:extLst>
              </p:cNvPr>
              <p:cNvSpPr/>
              <p:nvPr/>
            </p:nvSpPr>
            <p:spPr>
              <a:xfrm>
                <a:off x="4095751" y="8027"/>
                <a:ext cx="6952816" cy="953998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/>
              <a:lstStyle/>
              <a:p>
                <a:pPr algn="ctr"/>
                <a:r>
                  <a:rPr sz="650" b="0">
                    <a:solidFill>
                      <a:srgbClr val="FFFFFF"/>
                    </a:solidFill>
                    <a:latin typeface="Aptos"/>
                  </a:rPr>
                  <a:t>CONVOCATORIA PUBLICA 2026 · RECONOCIMIENTO DE LA ACTIVIDAD INVESTIGADORA · PDI Y PI DOCTOR URJC</a:t>
                </a:r>
                <a:endParaRPr lang="es-ES" sz="16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9" name="CuadroTexto 8">
            <a:extLst>
              <a:ext uri="{FF2B5EF4-FFF2-40B4-BE49-F238E27FC236}">
                <a16:creationId xmlns:a16="http://schemas.microsoft.com/office/drawing/2014/main" id="{528DC96E-6857-34F1-1D08-FEB94642F10F}"/>
              </a:ext>
            </a:extLst>
          </p:cNvPr>
          <p:cNvSpPr txBox="1"/>
          <p:nvPr/>
        </p:nvSpPr>
        <p:spPr>
          <a:xfrm>
            <a:off x="1998367" y="1988664"/>
            <a:ext cx="6431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700" b="1">
                <a:solidFill>
                  <a:srgbClr val="CC001A"/>
                </a:solidFill>
                <a:latin typeface="Aptos"/>
              </a:rPr>
              <a:t>Solicitud: plazos y secuencia del procedimiento</a:t>
            </a:r>
          </a:p>
        </p:txBody>
      </p:sp>
      <p:pic>
        <p:nvPicPr>
          <p:cNvPr id="11" name="Gráfico 10" descr="Bandeja de entrada contorno">
            <a:extLst>
              <a:ext uri="{FF2B5EF4-FFF2-40B4-BE49-F238E27FC236}">
                <a16:creationId xmlns:a16="http://schemas.microsoft.com/office/drawing/2014/main" id="{3206FA4C-A56B-367D-D3EA-9BE52DA4C3E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0481" y="1531464"/>
            <a:ext cx="914400" cy="914400"/>
          </a:xfrm>
          <a:prstGeom prst="rect">
            <a:avLst/>
          </a:prstGeom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B4BC7B38-EBBE-B33B-2BDC-342D763C90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601" y="2657793"/>
            <a:ext cx="10250330" cy="3142372"/>
          </a:xfrm>
          <a:prstGeom prst="rect">
            <a:avLst/>
          </a:prstGeom>
        </p:spPr>
      </p:pic>
      <p:sp>
        <p:nvSpPr>
          <p:cNvPr id="48" name="Rectangle 47"/>
          <p:cNvSpPr/>
          <p:nvPr/>
        </p:nvSpPr>
        <p:spPr>
          <a:xfrm>
            <a:off x="164592" y="2057400"/>
            <a:ext cx="10744200" cy="46177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954491F4-283D-27FA-7675-D6457FB2C7B2}"/>
              </a:ext>
            </a:extLst>
          </p:cNvPr>
          <p:cNvGrpSpPr/>
          <p:nvPr/>
        </p:nvGrpSpPr>
        <p:grpSpPr>
          <a:xfrm>
            <a:off x="762574" y="3003716"/>
            <a:ext cx="9692640" cy="1369064"/>
            <a:chOff x="365760" y="2926080"/>
            <a:chExt cx="9692640" cy="1369064"/>
          </a:xfrm>
        </p:grpSpPr>
        <p:cxnSp>
          <p:nvCxnSpPr>
            <p:cNvPr id="49" name="Connector 48"/>
            <p:cNvCxnSpPr/>
            <p:nvPr/>
          </p:nvCxnSpPr>
          <p:spPr>
            <a:xfrm>
              <a:off x="1161288" y="3200400"/>
              <a:ext cx="530352" cy="0"/>
            </a:xfrm>
            <a:prstGeom prst="line">
              <a:avLst/>
            </a:prstGeom>
            <a:ln w="25400">
              <a:solidFill>
                <a:srgbClr val="64646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Oval 49"/>
            <p:cNvSpPr/>
            <p:nvPr/>
          </p:nvSpPr>
          <p:spPr>
            <a:xfrm>
              <a:off x="594360" y="2926080"/>
              <a:ext cx="566928" cy="566928"/>
            </a:xfrm>
            <a:prstGeom prst="ellipse">
              <a:avLst/>
            </a:prstGeom>
            <a:solidFill>
              <a:srgbClr val="FFBF09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sz="1600" b="1" dirty="0">
                  <a:solidFill>
                    <a:srgbClr val="FFFFFF"/>
                  </a:solidFill>
                  <a:latin typeface="Aptos"/>
                </a:rPr>
                <a:t>1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365760" y="3611880"/>
              <a:ext cx="1051560" cy="467820"/>
            </a:xfrm>
            <a:prstGeom prst="rect">
              <a:avLst/>
            </a:prstGeom>
            <a:noFill/>
          </p:spPr>
          <p:txBody>
            <a:bodyPr wrap="square" lIns="18288" tIns="18288" rIns="18288" bIns="18288">
              <a:spAutoFit/>
            </a:bodyPr>
            <a:lstStyle/>
            <a:p>
              <a:pPr algn="ctr"/>
              <a:r>
                <a:rPr lang="es-ES" sz="1400" b="0" noProof="0">
                  <a:solidFill>
                    <a:srgbClr val="000000"/>
                  </a:solidFill>
                  <a:latin typeface="Aptos"/>
                </a:rPr>
                <a:t>Publicación</a:t>
              </a:r>
            </a:p>
            <a:p>
              <a:pPr algn="ctr"/>
              <a:r>
                <a:rPr lang="es-ES" sz="1400" b="0" noProof="0" dirty="0">
                  <a:solidFill>
                    <a:srgbClr val="000000"/>
                  </a:solidFill>
                  <a:latin typeface="Aptos"/>
                </a:rPr>
                <a:t>en tablón</a:t>
              </a:r>
            </a:p>
          </p:txBody>
        </p:sp>
        <p:cxnSp>
          <p:nvCxnSpPr>
            <p:cNvPr id="52" name="Connector 51"/>
            <p:cNvCxnSpPr/>
            <p:nvPr/>
          </p:nvCxnSpPr>
          <p:spPr>
            <a:xfrm>
              <a:off x="2395728" y="3200400"/>
              <a:ext cx="530352" cy="0"/>
            </a:xfrm>
            <a:prstGeom prst="line">
              <a:avLst/>
            </a:prstGeom>
            <a:ln w="25400">
              <a:solidFill>
                <a:srgbClr val="64646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Oval 52"/>
            <p:cNvSpPr/>
            <p:nvPr/>
          </p:nvSpPr>
          <p:spPr>
            <a:xfrm>
              <a:off x="1828800" y="2926080"/>
              <a:ext cx="566928" cy="566928"/>
            </a:xfrm>
            <a:prstGeom prst="ellipse">
              <a:avLst/>
            </a:prstGeom>
            <a:solidFill>
              <a:srgbClr val="D1DC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sz="1600" b="1">
                  <a:solidFill>
                    <a:srgbClr val="FFFFFF"/>
                  </a:solidFill>
                  <a:latin typeface="Aptos"/>
                </a:rPr>
                <a:t>2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1600200" y="3611880"/>
              <a:ext cx="1051560" cy="683264"/>
            </a:xfrm>
            <a:prstGeom prst="rect">
              <a:avLst/>
            </a:prstGeom>
            <a:noFill/>
          </p:spPr>
          <p:txBody>
            <a:bodyPr wrap="square" lIns="18288" tIns="18288" rIns="18288" bIns="18288">
              <a:spAutoFit/>
            </a:bodyPr>
            <a:lstStyle/>
            <a:p>
              <a:pPr algn="ctr"/>
              <a:r>
                <a:rPr sz="1400" b="0">
                  <a:solidFill>
                    <a:srgbClr val="000000"/>
                  </a:solidFill>
                  <a:latin typeface="Aptos"/>
                </a:rPr>
                <a:t>Solicitud</a:t>
              </a:r>
            </a:p>
            <a:p>
              <a:pPr algn="ctr"/>
              <a:r>
                <a:rPr sz="1400" b="0">
                  <a:solidFill>
                    <a:srgbClr val="000000"/>
                  </a:solidFill>
                  <a:latin typeface="Aptos"/>
                </a:rPr>
                <a:t>15 días hábiles</a:t>
              </a:r>
            </a:p>
          </p:txBody>
        </p:sp>
        <p:cxnSp>
          <p:nvCxnSpPr>
            <p:cNvPr id="55" name="Connector 54"/>
            <p:cNvCxnSpPr/>
            <p:nvPr/>
          </p:nvCxnSpPr>
          <p:spPr>
            <a:xfrm>
              <a:off x="3630168" y="3200400"/>
              <a:ext cx="530352" cy="0"/>
            </a:xfrm>
            <a:prstGeom prst="line">
              <a:avLst/>
            </a:prstGeom>
            <a:ln w="25400">
              <a:solidFill>
                <a:srgbClr val="64646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Oval 55"/>
            <p:cNvSpPr/>
            <p:nvPr/>
          </p:nvSpPr>
          <p:spPr>
            <a:xfrm>
              <a:off x="3063240" y="2926080"/>
              <a:ext cx="566928" cy="566928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sz="1600" b="1">
                  <a:solidFill>
                    <a:srgbClr val="FFFFFF"/>
                  </a:solidFill>
                  <a:latin typeface="Aptos"/>
                </a:rPr>
                <a:t>3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2834640" y="3611880"/>
              <a:ext cx="1051560" cy="467820"/>
            </a:xfrm>
            <a:prstGeom prst="rect">
              <a:avLst/>
            </a:prstGeom>
            <a:noFill/>
          </p:spPr>
          <p:txBody>
            <a:bodyPr wrap="square" lIns="18288" tIns="18288" rIns="18288" bIns="18288">
              <a:spAutoFit/>
            </a:bodyPr>
            <a:lstStyle/>
            <a:p>
              <a:pPr algn="ctr"/>
              <a:r>
                <a:rPr sz="1400" b="0">
                  <a:solidFill>
                    <a:srgbClr val="000000"/>
                  </a:solidFill>
                  <a:latin typeface="Aptos"/>
                </a:rPr>
                <a:t>Listado</a:t>
              </a:r>
            </a:p>
            <a:p>
              <a:pPr algn="ctr"/>
              <a:r>
                <a:rPr sz="1400" b="0">
                  <a:solidFill>
                    <a:srgbClr val="000000"/>
                  </a:solidFill>
                  <a:latin typeface="Aptos"/>
                </a:rPr>
                <a:t>provisional</a:t>
              </a:r>
            </a:p>
          </p:txBody>
        </p:sp>
        <p:cxnSp>
          <p:nvCxnSpPr>
            <p:cNvPr id="58" name="Connector 57"/>
            <p:cNvCxnSpPr/>
            <p:nvPr/>
          </p:nvCxnSpPr>
          <p:spPr>
            <a:xfrm>
              <a:off x="4864608" y="3200400"/>
              <a:ext cx="530352" cy="0"/>
            </a:xfrm>
            <a:prstGeom prst="line">
              <a:avLst/>
            </a:prstGeom>
            <a:ln w="25400">
              <a:solidFill>
                <a:srgbClr val="64646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Oval 58"/>
            <p:cNvSpPr/>
            <p:nvPr/>
          </p:nvSpPr>
          <p:spPr>
            <a:xfrm>
              <a:off x="4297680" y="2926080"/>
              <a:ext cx="566928" cy="566928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sz="1600" b="1">
                  <a:solidFill>
                    <a:srgbClr val="FFFFFF"/>
                  </a:solidFill>
                  <a:latin typeface="Aptos"/>
                </a:rPr>
                <a:t>4</a:t>
              </a: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4069080" y="3611880"/>
              <a:ext cx="1051560" cy="683264"/>
            </a:xfrm>
            <a:prstGeom prst="rect">
              <a:avLst/>
            </a:prstGeom>
            <a:noFill/>
          </p:spPr>
          <p:txBody>
            <a:bodyPr wrap="square" lIns="18288" tIns="18288" rIns="18288" bIns="18288">
              <a:spAutoFit/>
            </a:bodyPr>
            <a:lstStyle/>
            <a:p>
              <a:pPr algn="ctr"/>
              <a:r>
                <a:rPr sz="1400" b="0">
                  <a:solidFill>
                    <a:srgbClr val="000000"/>
                  </a:solidFill>
                  <a:latin typeface="Aptos"/>
                </a:rPr>
                <a:t>Subsanación</a:t>
              </a:r>
            </a:p>
            <a:p>
              <a:pPr algn="ctr"/>
              <a:r>
                <a:rPr sz="1400" b="0">
                  <a:solidFill>
                    <a:srgbClr val="000000"/>
                  </a:solidFill>
                  <a:latin typeface="Aptos"/>
                </a:rPr>
                <a:t>10 días hábiles</a:t>
              </a:r>
            </a:p>
          </p:txBody>
        </p:sp>
        <p:cxnSp>
          <p:nvCxnSpPr>
            <p:cNvPr id="61" name="Connector 60"/>
            <p:cNvCxnSpPr/>
            <p:nvPr/>
          </p:nvCxnSpPr>
          <p:spPr>
            <a:xfrm>
              <a:off x="6099048" y="3200400"/>
              <a:ext cx="530352" cy="0"/>
            </a:xfrm>
            <a:prstGeom prst="line">
              <a:avLst/>
            </a:prstGeom>
            <a:ln w="25400">
              <a:solidFill>
                <a:srgbClr val="64646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Oval 61"/>
            <p:cNvSpPr/>
            <p:nvPr/>
          </p:nvSpPr>
          <p:spPr>
            <a:xfrm>
              <a:off x="5532120" y="2926080"/>
              <a:ext cx="566928" cy="566928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sz="1600" b="1">
                  <a:solidFill>
                    <a:srgbClr val="FFFFFF"/>
                  </a:solidFill>
                  <a:latin typeface="Aptos"/>
                </a:rPr>
                <a:t>5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5303520" y="3611880"/>
              <a:ext cx="1051560" cy="467820"/>
            </a:xfrm>
            <a:prstGeom prst="rect">
              <a:avLst/>
            </a:prstGeom>
            <a:noFill/>
          </p:spPr>
          <p:txBody>
            <a:bodyPr wrap="square" lIns="18288" tIns="18288" rIns="18288" bIns="18288">
              <a:spAutoFit/>
            </a:bodyPr>
            <a:lstStyle/>
            <a:p>
              <a:pPr algn="ctr"/>
              <a:r>
                <a:rPr sz="1400" b="0">
                  <a:solidFill>
                    <a:srgbClr val="000000"/>
                  </a:solidFill>
                  <a:latin typeface="Aptos"/>
                </a:rPr>
                <a:t>Listado</a:t>
              </a:r>
            </a:p>
            <a:p>
              <a:pPr algn="ctr"/>
              <a:r>
                <a:rPr sz="1400" b="0">
                  <a:solidFill>
                    <a:srgbClr val="000000"/>
                  </a:solidFill>
                  <a:latin typeface="Aptos"/>
                </a:rPr>
                <a:t>definitivo</a:t>
              </a:r>
            </a:p>
          </p:txBody>
        </p:sp>
        <p:cxnSp>
          <p:nvCxnSpPr>
            <p:cNvPr id="64" name="Connector 63"/>
            <p:cNvCxnSpPr/>
            <p:nvPr/>
          </p:nvCxnSpPr>
          <p:spPr>
            <a:xfrm>
              <a:off x="7333488" y="3200400"/>
              <a:ext cx="530352" cy="0"/>
            </a:xfrm>
            <a:prstGeom prst="line">
              <a:avLst/>
            </a:prstGeom>
            <a:ln w="25400">
              <a:solidFill>
                <a:srgbClr val="64646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Oval 64"/>
            <p:cNvSpPr/>
            <p:nvPr/>
          </p:nvSpPr>
          <p:spPr>
            <a:xfrm>
              <a:off x="6766560" y="2926080"/>
              <a:ext cx="566928" cy="566928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sz="1600" b="1">
                  <a:solidFill>
                    <a:srgbClr val="FFFFFF"/>
                  </a:solidFill>
                  <a:latin typeface="Aptos"/>
                </a:rPr>
                <a:t>6</a:t>
              </a: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6537960" y="3611880"/>
              <a:ext cx="1051560" cy="467820"/>
            </a:xfrm>
            <a:prstGeom prst="rect">
              <a:avLst/>
            </a:prstGeom>
            <a:noFill/>
          </p:spPr>
          <p:txBody>
            <a:bodyPr wrap="square" lIns="18288" tIns="18288" rIns="18288" bIns="18288">
              <a:spAutoFit/>
            </a:bodyPr>
            <a:lstStyle/>
            <a:p>
              <a:pPr algn="ctr"/>
              <a:r>
                <a:rPr sz="1400" b="0">
                  <a:solidFill>
                    <a:srgbClr val="000000"/>
                  </a:solidFill>
                  <a:latin typeface="Aptos"/>
                </a:rPr>
                <a:t>Evaluación</a:t>
              </a:r>
            </a:p>
            <a:p>
              <a:pPr algn="ctr"/>
              <a:r>
                <a:rPr sz="1400" b="0">
                  <a:solidFill>
                    <a:srgbClr val="000000"/>
                  </a:solidFill>
                  <a:latin typeface="Aptos"/>
                </a:rPr>
                <a:t>Comisión</a:t>
              </a:r>
            </a:p>
          </p:txBody>
        </p:sp>
        <p:cxnSp>
          <p:nvCxnSpPr>
            <p:cNvPr id="67" name="Connector 66"/>
            <p:cNvCxnSpPr/>
            <p:nvPr/>
          </p:nvCxnSpPr>
          <p:spPr>
            <a:xfrm>
              <a:off x="8567928" y="3200400"/>
              <a:ext cx="530352" cy="0"/>
            </a:xfrm>
            <a:prstGeom prst="line">
              <a:avLst/>
            </a:prstGeom>
            <a:ln w="25400">
              <a:solidFill>
                <a:srgbClr val="64646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Oval 67"/>
            <p:cNvSpPr/>
            <p:nvPr/>
          </p:nvSpPr>
          <p:spPr>
            <a:xfrm>
              <a:off x="8001000" y="2926080"/>
              <a:ext cx="566928" cy="566928"/>
            </a:xfrm>
            <a:prstGeom prst="ellipse">
              <a:avLst/>
            </a:prstGeom>
            <a:solidFill>
              <a:srgbClr val="74B3E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sz="1600" b="1">
                  <a:solidFill>
                    <a:srgbClr val="FFFFFF"/>
                  </a:solidFill>
                  <a:latin typeface="Aptos"/>
                </a:rPr>
                <a:t>7</a:t>
              </a: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7772400" y="3611880"/>
              <a:ext cx="1051560" cy="467820"/>
            </a:xfrm>
            <a:prstGeom prst="rect">
              <a:avLst/>
            </a:prstGeom>
            <a:noFill/>
          </p:spPr>
          <p:txBody>
            <a:bodyPr wrap="square" lIns="18288" tIns="18288" rIns="18288" bIns="18288">
              <a:spAutoFit/>
            </a:bodyPr>
            <a:lstStyle/>
            <a:p>
              <a:pPr algn="ctr"/>
              <a:r>
                <a:rPr sz="1400" b="0">
                  <a:solidFill>
                    <a:srgbClr val="000000"/>
                  </a:solidFill>
                  <a:latin typeface="Aptos"/>
                </a:rPr>
                <a:t>Propuesta</a:t>
              </a:r>
            </a:p>
            <a:p>
              <a:pPr algn="ctr"/>
              <a:r>
                <a:rPr sz="1400" b="0">
                  <a:solidFill>
                    <a:srgbClr val="000000"/>
                  </a:solidFill>
                  <a:latin typeface="Aptos"/>
                </a:rPr>
                <a:t>provisional</a:t>
              </a:r>
            </a:p>
          </p:txBody>
        </p:sp>
        <p:sp>
          <p:nvSpPr>
            <p:cNvPr id="70" name="Oval 69"/>
            <p:cNvSpPr/>
            <p:nvPr/>
          </p:nvSpPr>
          <p:spPr>
            <a:xfrm>
              <a:off x="9235440" y="2926080"/>
              <a:ext cx="566928" cy="566928"/>
            </a:xfrm>
            <a:prstGeom prst="ellipse">
              <a:avLst/>
            </a:prstGeom>
            <a:solidFill>
              <a:srgbClr val="008A3E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sz="1600" b="1">
                  <a:solidFill>
                    <a:srgbClr val="FFFFFF"/>
                  </a:solidFill>
                  <a:latin typeface="Aptos"/>
                </a:rPr>
                <a:t>8</a:t>
              </a: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9006840" y="3611880"/>
              <a:ext cx="1051560" cy="467820"/>
            </a:xfrm>
            <a:prstGeom prst="rect">
              <a:avLst/>
            </a:prstGeom>
            <a:noFill/>
          </p:spPr>
          <p:txBody>
            <a:bodyPr wrap="square" lIns="18288" tIns="18288" rIns="18288" bIns="18288">
              <a:spAutoFit/>
            </a:bodyPr>
            <a:lstStyle/>
            <a:p>
              <a:pPr algn="ctr"/>
              <a:r>
                <a:rPr lang="es-ES" sz="1400" b="0" noProof="0">
                  <a:solidFill>
                    <a:srgbClr val="000000"/>
                  </a:solidFill>
                  <a:latin typeface="Aptos"/>
                </a:rPr>
                <a:t>Resolución</a:t>
              </a:r>
            </a:p>
            <a:p>
              <a:pPr algn="ctr"/>
              <a:r>
                <a:rPr lang="es-ES" sz="1400" b="0" noProof="0" dirty="0">
                  <a:solidFill>
                    <a:srgbClr val="000000"/>
                  </a:solidFill>
                  <a:latin typeface="Aptos"/>
                </a:rPr>
                <a:t>definitiva</a:t>
              </a:r>
            </a:p>
          </p:txBody>
        </p:sp>
      </p:grpSp>
      <p:sp>
        <p:nvSpPr>
          <p:cNvPr id="72" name="Rounded Rectangle 71"/>
          <p:cNvSpPr/>
          <p:nvPr/>
        </p:nvSpPr>
        <p:spPr>
          <a:xfrm>
            <a:off x="731520" y="5380290"/>
            <a:ext cx="9646920" cy="1084972"/>
          </a:xfrm>
          <a:prstGeom prst="roundRect">
            <a:avLst/>
          </a:prstGeom>
          <a:solidFill>
            <a:srgbClr val="FAF2D6"/>
          </a:solidFill>
          <a:ln w="12700">
            <a:solidFill>
              <a:srgbClr val="E6D2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3" name="TextBox 72"/>
          <p:cNvSpPr txBox="1"/>
          <p:nvPr/>
        </p:nvSpPr>
        <p:spPr>
          <a:xfrm>
            <a:off x="841248" y="5471730"/>
            <a:ext cx="9427464" cy="972574"/>
          </a:xfrm>
          <a:prstGeom prst="rect">
            <a:avLst/>
          </a:prstGeom>
          <a:noFill/>
        </p:spPr>
        <p:txBody>
          <a:bodyPr wrap="square" lIns="54864" tIns="54864" rIns="54864" bIns="54864">
            <a:spAutoFit/>
          </a:bodyPr>
          <a:lstStyle/>
          <a:p>
            <a:pPr algn="ctr"/>
            <a:r>
              <a:rPr sz="1400" b="1" dirty="0">
                <a:solidFill>
                  <a:srgbClr val="000000"/>
                </a:solidFill>
                <a:latin typeface="Aptos"/>
              </a:rPr>
              <a:t>La </a:t>
            </a:r>
            <a:r>
              <a:rPr sz="1400" b="1" dirty="0" err="1">
                <a:solidFill>
                  <a:srgbClr val="000000"/>
                </a:solidFill>
                <a:latin typeface="Aptos"/>
              </a:rPr>
              <a:t>subsanación</a:t>
            </a:r>
            <a:r>
              <a:rPr sz="1400" b="1" dirty="0">
                <a:solidFill>
                  <a:srgbClr val="000000"/>
                </a:solidFill>
                <a:latin typeface="Aptos"/>
              </a:rPr>
              <a:t> </a:t>
            </a:r>
            <a:r>
              <a:rPr sz="1400" b="1" dirty="0" err="1">
                <a:solidFill>
                  <a:srgbClr val="000000"/>
                </a:solidFill>
                <a:latin typeface="Aptos"/>
              </a:rPr>
              <a:t>sólo</a:t>
            </a:r>
            <a:r>
              <a:rPr sz="1400" b="1" dirty="0">
                <a:solidFill>
                  <a:srgbClr val="000000"/>
                </a:solidFill>
                <a:latin typeface="Aptos"/>
              </a:rPr>
              <a:t> </a:t>
            </a:r>
            <a:r>
              <a:rPr sz="1400" b="1" dirty="0" err="1">
                <a:solidFill>
                  <a:srgbClr val="000000"/>
                </a:solidFill>
                <a:latin typeface="Aptos"/>
              </a:rPr>
              <a:t>puede</a:t>
            </a:r>
            <a:r>
              <a:rPr sz="1400" b="1" dirty="0">
                <a:solidFill>
                  <a:srgbClr val="000000"/>
                </a:solidFill>
                <a:latin typeface="Aptos"/>
              </a:rPr>
              <a:t> </a:t>
            </a:r>
            <a:r>
              <a:rPr sz="1400" b="1" dirty="0" err="1">
                <a:solidFill>
                  <a:srgbClr val="000000"/>
                </a:solidFill>
                <a:latin typeface="Aptos"/>
              </a:rPr>
              <a:t>utilizarse</a:t>
            </a:r>
            <a:r>
              <a:rPr sz="1400" b="1" dirty="0">
                <a:solidFill>
                  <a:srgbClr val="000000"/>
                </a:solidFill>
                <a:latin typeface="Aptos"/>
              </a:rPr>
              <a:t> para </a:t>
            </a:r>
            <a:r>
              <a:rPr sz="1400" b="1" dirty="0" err="1">
                <a:solidFill>
                  <a:srgbClr val="000000"/>
                </a:solidFill>
                <a:latin typeface="Aptos"/>
              </a:rPr>
              <a:t>corregir</a:t>
            </a:r>
            <a:r>
              <a:rPr sz="1400" b="1" dirty="0">
                <a:solidFill>
                  <a:srgbClr val="000000"/>
                </a:solidFill>
                <a:latin typeface="Aptos"/>
              </a:rPr>
              <a:t> </a:t>
            </a:r>
            <a:r>
              <a:rPr sz="1400" b="1" dirty="0" err="1">
                <a:solidFill>
                  <a:srgbClr val="000000"/>
                </a:solidFill>
                <a:latin typeface="Aptos"/>
              </a:rPr>
              <a:t>causas</a:t>
            </a:r>
            <a:r>
              <a:rPr sz="1400" b="1" dirty="0">
                <a:solidFill>
                  <a:srgbClr val="000000"/>
                </a:solidFill>
                <a:latin typeface="Aptos"/>
              </a:rPr>
              <a:t> </a:t>
            </a:r>
            <a:r>
              <a:rPr sz="1400" b="1" dirty="0" err="1">
                <a:solidFill>
                  <a:srgbClr val="000000"/>
                </a:solidFill>
                <a:latin typeface="Aptos"/>
              </a:rPr>
              <a:t>subsanables</a:t>
            </a:r>
            <a:r>
              <a:rPr sz="1400" b="1" dirty="0">
                <a:solidFill>
                  <a:srgbClr val="000000"/>
                </a:solidFill>
                <a:latin typeface="Aptos"/>
              </a:rPr>
              <a:t>: no </a:t>
            </a:r>
            <a:r>
              <a:rPr sz="1400" b="1" dirty="0" err="1">
                <a:solidFill>
                  <a:srgbClr val="000000"/>
                </a:solidFill>
                <a:latin typeface="Aptos"/>
              </a:rPr>
              <a:t>permite</a:t>
            </a:r>
            <a:r>
              <a:rPr sz="1400" b="1" dirty="0">
                <a:solidFill>
                  <a:srgbClr val="000000"/>
                </a:solidFill>
                <a:latin typeface="Aptos"/>
              </a:rPr>
              <a:t> </a:t>
            </a:r>
            <a:r>
              <a:rPr sz="1400" b="1" dirty="0" err="1">
                <a:solidFill>
                  <a:srgbClr val="000000"/>
                </a:solidFill>
                <a:latin typeface="Aptos"/>
              </a:rPr>
              <a:t>incorporar</a:t>
            </a:r>
            <a:r>
              <a:rPr sz="1400" b="1" dirty="0">
                <a:solidFill>
                  <a:srgbClr val="000000"/>
                </a:solidFill>
                <a:latin typeface="Aptos"/>
              </a:rPr>
              <a:t> </a:t>
            </a:r>
            <a:r>
              <a:rPr sz="1400" b="1" dirty="0" err="1">
                <a:solidFill>
                  <a:srgbClr val="000000"/>
                </a:solidFill>
                <a:latin typeface="Aptos"/>
              </a:rPr>
              <a:t>nuevos</a:t>
            </a:r>
            <a:r>
              <a:rPr sz="1400" b="1" dirty="0">
                <a:solidFill>
                  <a:srgbClr val="000000"/>
                </a:solidFill>
                <a:latin typeface="Aptos"/>
              </a:rPr>
              <a:t> </a:t>
            </a:r>
            <a:r>
              <a:rPr sz="1400" b="1" dirty="0" err="1">
                <a:solidFill>
                  <a:srgbClr val="000000"/>
                </a:solidFill>
                <a:latin typeface="Aptos"/>
              </a:rPr>
              <a:t>méritos</a:t>
            </a:r>
            <a:r>
              <a:rPr sz="1400" b="1" dirty="0">
                <a:solidFill>
                  <a:srgbClr val="000000"/>
                </a:solidFill>
                <a:latin typeface="Aptos"/>
              </a:rPr>
              <a:t> </a:t>
            </a:r>
            <a:r>
              <a:rPr sz="1400" b="1" dirty="0" err="1">
                <a:solidFill>
                  <a:srgbClr val="000000"/>
                </a:solidFill>
                <a:latin typeface="Aptos"/>
              </a:rPr>
              <a:t>ni</a:t>
            </a:r>
            <a:r>
              <a:rPr sz="1400" b="1" dirty="0">
                <a:solidFill>
                  <a:srgbClr val="000000"/>
                </a:solidFill>
                <a:latin typeface="Aptos"/>
              </a:rPr>
              <a:t> </a:t>
            </a:r>
            <a:r>
              <a:rPr sz="1400" b="1" dirty="0" err="1">
                <a:solidFill>
                  <a:srgbClr val="000000"/>
                </a:solidFill>
                <a:latin typeface="Aptos"/>
              </a:rPr>
              <a:t>presentar</a:t>
            </a:r>
            <a:r>
              <a:rPr sz="1400" b="1" dirty="0">
                <a:solidFill>
                  <a:srgbClr val="000000"/>
                </a:solidFill>
                <a:latin typeface="Aptos"/>
              </a:rPr>
              <a:t> </a:t>
            </a:r>
            <a:r>
              <a:rPr sz="1400" b="1" dirty="0" err="1">
                <a:solidFill>
                  <a:srgbClr val="000000"/>
                </a:solidFill>
                <a:latin typeface="Aptos"/>
              </a:rPr>
              <a:t>una</a:t>
            </a:r>
            <a:r>
              <a:rPr sz="1400" b="1" dirty="0">
                <a:solidFill>
                  <a:srgbClr val="000000"/>
                </a:solidFill>
                <a:latin typeface="Aptos"/>
              </a:rPr>
              <a:t> </a:t>
            </a:r>
            <a:r>
              <a:rPr sz="1400" b="1" dirty="0" err="1">
                <a:solidFill>
                  <a:srgbClr val="000000"/>
                </a:solidFill>
                <a:latin typeface="Aptos"/>
              </a:rPr>
              <a:t>nueva</a:t>
            </a:r>
            <a:r>
              <a:rPr sz="1400" b="1" dirty="0">
                <a:solidFill>
                  <a:srgbClr val="000000"/>
                </a:solidFill>
                <a:latin typeface="Aptos"/>
              </a:rPr>
              <a:t> </a:t>
            </a:r>
            <a:r>
              <a:rPr sz="1400" b="1" dirty="0" err="1">
                <a:solidFill>
                  <a:srgbClr val="000000"/>
                </a:solidFill>
                <a:latin typeface="Aptos"/>
              </a:rPr>
              <a:t>solicitud</a:t>
            </a:r>
            <a:r>
              <a:rPr sz="1400" b="1" dirty="0">
                <a:solidFill>
                  <a:srgbClr val="000000"/>
                </a:solidFill>
                <a:latin typeface="Aptos"/>
              </a:rPr>
              <a:t>.</a:t>
            </a:r>
            <a:endParaRPr lang="es-ES" sz="1400" b="1" dirty="0">
              <a:solidFill>
                <a:srgbClr val="000000"/>
              </a:solidFill>
              <a:latin typeface="Aptos"/>
            </a:endParaRPr>
          </a:p>
          <a:p>
            <a:pPr algn="ctr"/>
            <a:endParaRPr lang="es-ES" sz="1400" b="0" dirty="0">
              <a:solidFill>
                <a:srgbClr val="000000"/>
              </a:solidFill>
              <a:latin typeface="Aptos"/>
            </a:endParaRPr>
          </a:p>
          <a:p>
            <a:pPr algn="ctr"/>
            <a:r>
              <a:rPr lang="es-ES" sz="1400" dirty="0">
                <a:solidFill>
                  <a:srgbClr val="000000"/>
                </a:solidFill>
                <a:latin typeface="Aptos"/>
              </a:rPr>
              <a:t>El </a:t>
            </a:r>
            <a:r>
              <a:rPr lang="es-ES" sz="1400" b="1" dirty="0">
                <a:solidFill>
                  <a:srgbClr val="000000"/>
                </a:solidFill>
                <a:latin typeface="Aptos"/>
              </a:rPr>
              <a:t>ID</a:t>
            </a:r>
            <a:r>
              <a:rPr lang="es-ES" sz="1400" dirty="0">
                <a:solidFill>
                  <a:srgbClr val="000000"/>
                </a:solidFill>
                <a:latin typeface="Aptos"/>
              </a:rPr>
              <a:t> de solicitud y el </a:t>
            </a:r>
            <a:r>
              <a:rPr lang="es-ES" sz="1400" b="1" dirty="0">
                <a:solidFill>
                  <a:srgbClr val="000000"/>
                </a:solidFill>
                <a:latin typeface="Aptos"/>
              </a:rPr>
              <a:t>DNI/NIE </a:t>
            </a:r>
            <a:r>
              <a:rPr lang="es-ES" sz="1400" dirty="0">
                <a:solidFill>
                  <a:srgbClr val="000000"/>
                </a:solidFill>
                <a:latin typeface="Aptos"/>
              </a:rPr>
              <a:t>cifrado serán los elementos identificativos de las listas.</a:t>
            </a:r>
            <a:endParaRPr sz="1400" b="0" dirty="0">
              <a:solidFill>
                <a:srgbClr val="000000"/>
              </a:solidFill>
              <a:latin typeface="Aptos"/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1188720" y="1298448"/>
            <a:ext cx="7863840" cy="62179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6" name="TextBox 75"/>
          <p:cNvSpPr txBox="1"/>
          <p:nvPr/>
        </p:nvSpPr>
        <p:spPr>
          <a:xfrm>
            <a:off x="1325880" y="1444752"/>
            <a:ext cx="7680960" cy="41148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l"/>
            <a:r>
              <a:rPr sz="1700" b="1">
                <a:solidFill>
                  <a:srgbClr val="CC001A"/>
                </a:solidFill>
                <a:latin typeface="Aptos"/>
              </a:rPr>
              <a:t>Solicitud: plazos y secuencia del procedimiento</a:t>
            </a:r>
          </a:p>
        </p:txBody>
      </p:sp>
      <p:sp>
        <p:nvSpPr>
          <p:cNvPr id="77" name="Rectangle 76"/>
          <p:cNvSpPr/>
          <p:nvPr/>
        </p:nvSpPr>
        <p:spPr>
          <a:xfrm>
            <a:off x="951206" y="1200743"/>
            <a:ext cx="8961120" cy="9875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FFBF09"/>
              </a:solidFill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1964033" y="1923964"/>
            <a:ext cx="8229600" cy="298543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l"/>
            <a:r>
              <a:rPr lang="es-ES" sz="1700" b="1" noProof="0">
                <a:solidFill>
                  <a:srgbClr val="FFBF09"/>
                </a:solidFill>
                <a:latin typeface="Aptos"/>
              </a:rPr>
              <a:t>Solicitud: plazos y secuencia del procedimiento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6C5A319F-480B-7D7D-5DF4-6CDE7CA37AE6}"/>
              </a:ext>
            </a:extLst>
          </p:cNvPr>
          <p:cNvSpPr/>
          <p:nvPr/>
        </p:nvSpPr>
        <p:spPr>
          <a:xfrm>
            <a:off x="4145260" y="-23339"/>
            <a:ext cx="6952816" cy="95399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dirty="0">
                <a:solidFill>
                  <a:srgbClr val="FFFFFF"/>
                </a:solidFill>
                <a:latin typeface="Aptos"/>
              </a:rPr>
              <a:t>CONVOCATORIA </a:t>
            </a:r>
            <a:r>
              <a:rPr lang="es-ES" sz="1400" b="1" dirty="0">
                <a:solidFill>
                  <a:srgbClr val="FFFFFF"/>
                </a:solidFill>
                <a:latin typeface="Aptos"/>
              </a:rPr>
              <a:t>INVESTIGA</a:t>
            </a:r>
            <a:r>
              <a:rPr sz="1400" dirty="0">
                <a:solidFill>
                  <a:srgbClr val="FFFFFF"/>
                </a:solidFill>
                <a:latin typeface="Aptos"/>
              </a:rPr>
              <a:t> 2026  </a:t>
            </a:r>
            <a:endParaRPr lang="es-ES" sz="1400" dirty="0">
              <a:solidFill>
                <a:srgbClr val="FFFFFF"/>
              </a:solidFill>
              <a:latin typeface="Aptos"/>
            </a:endParaRPr>
          </a:p>
          <a:p>
            <a:pPr algn="ctr"/>
            <a:r>
              <a:rPr sz="1400" dirty="0">
                <a:solidFill>
                  <a:srgbClr val="FFFFFF"/>
                </a:solidFill>
                <a:latin typeface="Aptos"/>
              </a:rPr>
              <a:t>RECONOCIMIENTO DE LA ACTIVIDAD INVESTIGADORA </a:t>
            </a:r>
            <a:r>
              <a:rPr lang="es-ES" sz="1400" dirty="0">
                <a:solidFill>
                  <a:srgbClr val="FFFFFF"/>
                </a:solidFill>
                <a:latin typeface="Aptos"/>
              </a:rPr>
              <a:t>DEL</a:t>
            </a:r>
            <a:r>
              <a:rPr sz="1400" dirty="0">
                <a:solidFill>
                  <a:srgbClr val="FFFFFF"/>
                </a:solidFill>
                <a:latin typeface="Aptos"/>
              </a:rPr>
              <a:t> PDI Y PI DOCTOR URJC</a:t>
            </a:r>
            <a:endParaRPr lang="es-ES" sz="2800" dirty="0">
              <a:solidFill>
                <a:schemeClr val="bg1"/>
              </a:solidFill>
            </a:endParaRPr>
          </a:p>
        </p:txBody>
      </p:sp>
      <p:pic>
        <p:nvPicPr>
          <p:cNvPr id="16" name="Gráfico 15" descr="Bandeja de entrada contorno">
            <a:extLst>
              <a:ext uri="{FF2B5EF4-FFF2-40B4-BE49-F238E27FC236}">
                <a16:creationId xmlns:a16="http://schemas.microsoft.com/office/drawing/2014/main" id="{C7B06127-A2A3-9917-C0D8-92B2C3F287B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0481" y="146099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6540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>
            <a:extLst>
              <a:ext uri="{FF2B5EF4-FFF2-40B4-BE49-F238E27FC236}">
                <a16:creationId xmlns:a16="http://schemas.microsoft.com/office/drawing/2014/main" id="{158EA973-08B4-A8F4-F2A2-7B663A2B5B3A}"/>
              </a:ext>
            </a:extLst>
          </p:cNvPr>
          <p:cNvGrpSpPr/>
          <p:nvPr/>
        </p:nvGrpSpPr>
        <p:grpSpPr>
          <a:xfrm>
            <a:off x="0" y="-8027"/>
            <a:ext cx="11065348" cy="6858000"/>
            <a:chOff x="-16780" y="-16053"/>
            <a:chExt cx="11065348" cy="6858000"/>
          </a:xfrm>
        </p:grpSpPr>
        <p:sp>
          <p:nvSpPr>
            <p:cNvPr id="4" name="Rectángulo 3">
              <a:extLst>
                <a:ext uri="{FF2B5EF4-FFF2-40B4-BE49-F238E27FC236}">
                  <a16:creationId xmlns:a16="http://schemas.microsoft.com/office/drawing/2014/main" id="{A572FD10-278F-9871-3076-6C545021F16B}"/>
                </a:ext>
              </a:extLst>
            </p:cNvPr>
            <p:cNvSpPr/>
            <p:nvPr/>
          </p:nvSpPr>
          <p:spPr>
            <a:xfrm>
              <a:off x="-16780" y="-16053"/>
              <a:ext cx="11048567" cy="6858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es-ES" dirty="0">
                <a:solidFill>
                  <a:schemeClr val="tx1"/>
                </a:solidFill>
              </a:endParaRPr>
            </a:p>
          </p:txBody>
        </p:sp>
        <p:grpSp>
          <p:nvGrpSpPr>
            <p:cNvPr id="7" name="Grupo 6">
              <a:extLst>
                <a:ext uri="{FF2B5EF4-FFF2-40B4-BE49-F238E27FC236}">
                  <a16:creationId xmlns:a16="http://schemas.microsoft.com/office/drawing/2014/main" id="{D08E947B-6DA1-211A-7B37-5405E35F2B5C}"/>
                </a:ext>
              </a:extLst>
            </p:cNvPr>
            <p:cNvGrpSpPr/>
            <p:nvPr/>
          </p:nvGrpSpPr>
          <p:grpSpPr>
            <a:xfrm>
              <a:off x="1" y="-8026"/>
              <a:ext cx="11048567" cy="1141502"/>
              <a:chOff x="0" y="0"/>
              <a:chExt cx="11048567" cy="1141502"/>
            </a:xfrm>
          </p:grpSpPr>
          <p:pic>
            <p:nvPicPr>
              <p:cNvPr id="2" name="Imagen 1" descr="Gráfico">
                <a:extLst>
                  <a:ext uri="{FF2B5EF4-FFF2-40B4-BE49-F238E27FC236}">
                    <a16:creationId xmlns:a16="http://schemas.microsoft.com/office/drawing/2014/main" id="{EB2B4F10-9F6C-2C22-40EB-9CB3F3122A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3996732" cy="114150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" name="Rectángulo 5">
                <a:extLst>
                  <a:ext uri="{FF2B5EF4-FFF2-40B4-BE49-F238E27FC236}">
                    <a16:creationId xmlns:a16="http://schemas.microsoft.com/office/drawing/2014/main" id="{FF1774C0-BD42-F011-DFA2-84D20EE7F894}"/>
                  </a:ext>
                </a:extLst>
              </p:cNvPr>
              <p:cNvSpPr/>
              <p:nvPr/>
            </p:nvSpPr>
            <p:spPr>
              <a:xfrm>
                <a:off x="4095751" y="8027"/>
                <a:ext cx="6952816" cy="953998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/>
              <a:lstStyle/>
              <a:p>
                <a:pPr algn="ctr"/>
                <a:r>
                  <a:rPr sz="650" b="0">
                    <a:solidFill>
                      <a:srgbClr val="FFFFFF"/>
                    </a:solidFill>
                    <a:latin typeface="Aptos"/>
                  </a:rPr>
                  <a:t>CONVOCATORIA PUBLICA 2026 · RECONOCIMIENTO DE LA ACTIVIDAD INVESTIGADORA · PDI Y PI DOCTOR URJC</a:t>
                </a:r>
                <a:endParaRPr lang="es-ES" sz="16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1" name="Grupo 10">
            <a:extLst>
              <a:ext uri="{FF2B5EF4-FFF2-40B4-BE49-F238E27FC236}">
                <a16:creationId xmlns:a16="http://schemas.microsoft.com/office/drawing/2014/main" id="{F550172F-6390-7B19-96A8-DDF0A7F198E9}"/>
              </a:ext>
            </a:extLst>
          </p:cNvPr>
          <p:cNvGrpSpPr/>
          <p:nvPr/>
        </p:nvGrpSpPr>
        <p:grpSpPr>
          <a:xfrm>
            <a:off x="392602" y="2762303"/>
            <a:ext cx="10209263" cy="3681630"/>
            <a:chOff x="658368" y="1828800"/>
            <a:chExt cx="10936224" cy="4114800"/>
          </a:xfrm>
        </p:grpSpPr>
        <p:sp>
          <p:nvSpPr>
            <p:cNvPr id="12" name="Shape 5">
              <a:extLst>
                <a:ext uri="{FF2B5EF4-FFF2-40B4-BE49-F238E27FC236}">
                  <a16:creationId xmlns:a16="http://schemas.microsoft.com/office/drawing/2014/main" id="{3249C6AC-E534-4B98-C866-932B2AD90F31}"/>
                </a:ext>
              </a:extLst>
            </p:cNvPr>
            <p:cNvSpPr/>
            <p:nvPr/>
          </p:nvSpPr>
          <p:spPr>
            <a:xfrm>
              <a:off x="658368" y="1828800"/>
              <a:ext cx="3986784" cy="4114800"/>
            </a:xfrm>
            <a:prstGeom prst="roundRect">
              <a:avLst>
                <a:gd name="adj" fmla="val 1606"/>
              </a:avLst>
            </a:prstGeom>
            <a:solidFill>
              <a:srgbClr val="F7F7F7"/>
            </a:solidFill>
            <a:ln w="12700">
              <a:solidFill>
                <a:srgbClr val="D0D0D0"/>
              </a:solidFill>
              <a:prstDash val="solid"/>
            </a:ln>
            <a:effectLst>
              <a:outerShdw blurRad="12700" dist="6350" dir="27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s-ES"/>
            </a:p>
          </p:txBody>
        </p:sp>
        <p:sp>
          <p:nvSpPr>
            <p:cNvPr id="13" name="Shape 6">
              <a:extLst>
                <a:ext uri="{FF2B5EF4-FFF2-40B4-BE49-F238E27FC236}">
                  <a16:creationId xmlns:a16="http://schemas.microsoft.com/office/drawing/2014/main" id="{B38FCE28-EA7A-3841-C95A-995A255C915F}"/>
                </a:ext>
              </a:extLst>
            </p:cNvPr>
            <p:cNvSpPr/>
            <p:nvPr/>
          </p:nvSpPr>
          <p:spPr>
            <a:xfrm>
              <a:off x="822960" y="1975104"/>
              <a:ext cx="1828800" cy="256032"/>
            </a:xfrm>
            <a:prstGeom prst="roundRect">
              <a:avLst>
                <a:gd name="adj" fmla="val 17857"/>
              </a:avLst>
            </a:prstGeom>
            <a:solidFill>
              <a:schemeClr val="accent4"/>
            </a:solidFill>
            <a:ln w="12700">
              <a:solidFill>
                <a:schemeClr val="accent2"/>
              </a:solidFill>
              <a:prstDash val="solid"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Text 7">
              <a:extLst>
                <a:ext uri="{FF2B5EF4-FFF2-40B4-BE49-F238E27FC236}">
                  <a16:creationId xmlns:a16="http://schemas.microsoft.com/office/drawing/2014/main" id="{F739D68C-6627-010F-4968-E72841A82F3E}"/>
                </a:ext>
              </a:extLst>
            </p:cNvPr>
            <p:cNvSpPr/>
            <p:nvPr/>
          </p:nvSpPr>
          <p:spPr>
            <a:xfrm>
              <a:off x="822960" y="2049696"/>
              <a:ext cx="1828800" cy="1097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 fontScale="92500" lnSpcReduction="20000"/>
            </a:bodyPr>
            <a:lstStyle/>
            <a:p>
              <a:pPr marL="0" indent="0" algn="ctr">
                <a:buNone/>
              </a:pPr>
              <a:r>
                <a:rPr lang="en-US" sz="820" b="1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DOCUMENTOS A APORTAR</a:t>
              </a:r>
              <a:endParaRPr lang="en-US" sz="820" dirty="0"/>
            </a:p>
          </p:txBody>
        </p:sp>
        <p:sp>
          <p:nvSpPr>
            <p:cNvPr id="15" name="Text 8">
              <a:extLst>
                <a:ext uri="{FF2B5EF4-FFF2-40B4-BE49-F238E27FC236}">
                  <a16:creationId xmlns:a16="http://schemas.microsoft.com/office/drawing/2014/main" id="{B60B10BB-E62C-1CDA-CA2D-7AABEAF6902A}"/>
                </a:ext>
              </a:extLst>
            </p:cNvPr>
            <p:cNvSpPr/>
            <p:nvPr/>
          </p:nvSpPr>
          <p:spPr>
            <a:xfrm>
              <a:off x="832103" y="2487112"/>
              <a:ext cx="3639312" cy="2686878"/>
            </a:xfrm>
            <a:prstGeom prst="rect">
              <a:avLst/>
            </a:prstGeom>
            <a:noFill/>
            <a:ln/>
          </p:spPr>
          <p:txBody>
            <a:bodyPr wrap="square" lIns="254" tIns="254" rIns="254" bIns="254" rtlCol="0" anchor="t">
              <a:normAutofit/>
            </a:bodyPr>
            <a:lstStyle/>
            <a:p>
              <a:pPr marL="342900" indent="-342900">
                <a:buFont typeface="+mj-lt"/>
                <a:buAutoNum type="arabicPeriod"/>
              </a:pPr>
              <a:r>
                <a:rPr lang="es-ES" sz="1230" noProof="0" dirty="0">
                  <a:solidFill>
                    <a:srgbClr val="111111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Formulario de solicitud en sede electrónica.</a:t>
              </a:r>
            </a:p>
            <a:p>
              <a:pPr marL="342900" indent="-342900">
                <a:buAutoNum type="arabicPeriod"/>
              </a:pPr>
              <a:endParaRPr lang="es-ES" sz="1230" noProof="0" dirty="0"/>
            </a:p>
            <a:p>
              <a:pPr marL="342900" indent="-342900">
                <a:buFont typeface="+mj-lt"/>
                <a:buAutoNum type="arabicPeriod"/>
              </a:pPr>
              <a:r>
                <a:rPr lang="es-ES" sz="1230" noProof="0" dirty="0">
                  <a:solidFill>
                    <a:srgbClr val="111111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Carta oficial del centro de acogida.</a:t>
              </a:r>
            </a:p>
            <a:p>
              <a:pPr marL="342900" indent="-342900">
                <a:buFont typeface="+mj-lt"/>
                <a:buAutoNum type="arabicPeriod"/>
              </a:pPr>
              <a:endParaRPr lang="es-ES" sz="1230" noProof="0" dirty="0"/>
            </a:p>
            <a:p>
              <a:pPr marL="342900" indent="-342900">
                <a:buFont typeface="+mj-lt"/>
                <a:buAutoNum type="arabicPeriod"/>
              </a:pPr>
              <a:r>
                <a:rPr lang="es-ES" sz="1230" noProof="0" dirty="0">
                  <a:solidFill>
                    <a:srgbClr val="111111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Memoria detallada del proyecto y de las actividades (Anexo II).</a:t>
              </a:r>
            </a:p>
            <a:p>
              <a:pPr marL="342900" indent="-342900">
                <a:buFont typeface="+mj-lt"/>
                <a:buAutoNum type="arabicPeriod"/>
              </a:pPr>
              <a:endParaRPr lang="es-ES" sz="1230" noProof="0" dirty="0"/>
            </a:p>
            <a:p>
              <a:pPr marL="342900" indent="-342900">
                <a:buFont typeface="+mj-lt"/>
                <a:buAutoNum type="arabicPeriod"/>
              </a:pPr>
              <a:r>
                <a:rPr lang="es-ES" sz="1230" noProof="0" dirty="0">
                  <a:solidFill>
                    <a:srgbClr val="111111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Comisión de servicios firmada y autorizada.</a:t>
              </a:r>
            </a:p>
            <a:p>
              <a:pPr marL="342900" indent="-342900">
                <a:buFont typeface="+mj-lt"/>
                <a:buAutoNum type="arabicPeriod"/>
              </a:pPr>
              <a:endParaRPr lang="es-ES" sz="1230" noProof="0" dirty="0"/>
            </a:p>
            <a:p>
              <a:pPr marL="342900" indent="-342900">
                <a:buFont typeface="+mj-lt"/>
                <a:buAutoNum type="arabicPeriod"/>
              </a:pPr>
              <a:r>
                <a:rPr lang="es-ES" sz="1230" noProof="0" dirty="0">
                  <a:solidFill>
                    <a:srgbClr val="111111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CVN actualizado generado en </a:t>
              </a:r>
              <a:r>
                <a:rPr lang="es-ES" sz="1230" noProof="0" dirty="0" err="1">
                  <a:solidFill>
                    <a:srgbClr val="111111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Universitas</a:t>
              </a:r>
              <a:r>
                <a:rPr lang="es-ES" sz="1230" noProof="0" dirty="0">
                  <a:solidFill>
                    <a:srgbClr val="111111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 XXI Investigación.</a:t>
              </a:r>
              <a:endParaRPr lang="es-ES" sz="1230" noProof="0" dirty="0"/>
            </a:p>
          </p:txBody>
        </p:sp>
        <p:sp>
          <p:nvSpPr>
            <p:cNvPr id="16" name="Shape 9">
              <a:extLst>
                <a:ext uri="{FF2B5EF4-FFF2-40B4-BE49-F238E27FC236}">
                  <a16:creationId xmlns:a16="http://schemas.microsoft.com/office/drawing/2014/main" id="{6BDA06A4-FDE0-AC6C-687A-F854D52A29AC}"/>
                </a:ext>
              </a:extLst>
            </p:cNvPr>
            <p:cNvSpPr/>
            <p:nvPr/>
          </p:nvSpPr>
          <p:spPr>
            <a:xfrm>
              <a:off x="4809744" y="1828800"/>
              <a:ext cx="6784848" cy="4114800"/>
            </a:xfrm>
            <a:prstGeom prst="roundRect">
              <a:avLst>
                <a:gd name="adj" fmla="val 1556"/>
              </a:avLst>
            </a:prstGeom>
            <a:solidFill>
              <a:srgbClr val="FFFFFF"/>
            </a:solidFill>
            <a:ln w="12700">
              <a:solidFill>
                <a:srgbClr val="D0D0D0"/>
              </a:solidFill>
              <a:prstDash val="solid"/>
            </a:ln>
            <a:effectLst>
              <a:outerShdw blurRad="12700" dist="6350" dir="27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s-ES"/>
            </a:p>
          </p:txBody>
        </p:sp>
        <p:sp>
          <p:nvSpPr>
            <p:cNvPr id="17" name="Shape 10">
              <a:extLst>
                <a:ext uri="{FF2B5EF4-FFF2-40B4-BE49-F238E27FC236}">
                  <a16:creationId xmlns:a16="http://schemas.microsoft.com/office/drawing/2014/main" id="{1BB2123A-6B6D-2934-501D-03B942C0F11A}"/>
                </a:ext>
              </a:extLst>
            </p:cNvPr>
            <p:cNvSpPr/>
            <p:nvPr/>
          </p:nvSpPr>
          <p:spPr>
            <a:xfrm>
              <a:off x="4974336" y="1975104"/>
              <a:ext cx="2670048" cy="256032"/>
            </a:xfrm>
            <a:prstGeom prst="roundRect">
              <a:avLst>
                <a:gd name="adj" fmla="val 17857"/>
              </a:avLst>
            </a:prstGeom>
            <a:solidFill>
              <a:srgbClr val="FFC000"/>
            </a:solidFill>
            <a:ln w="12700">
              <a:solidFill>
                <a:srgbClr val="1E9EB2"/>
              </a:solidFill>
              <a:prstDash val="solid"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8" name="Text 11">
              <a:extLst>
                <a:ext uri="{FF2B5EF4-FFF2-40B4-BE49-F238E27FC236}">
                  <a16:creationId xmlns:a16="http://schemas.microsoft.com/office/drawing/2014/main" id="{E6245CD3-D7BC-4425-6E81-576A42CA7B53}"/>
                </a:ext>
              </a:extLst>
            </p:cNvPr>
            <p:cNvSpPr/>
            <p:nvPr/>
          </p:nvSpPr>
          <p:spPr>
            <a:xfrm>
              <a:off x="4974336" y="2063450"/>
              <a:ext cx="2670048" cy="1097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 fontScale="92500" lnSpcReduction="20000"/>
            </a:bodyPr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LA MEMORIA</a:t>
              </a:r>
              <a:endParaRPr lang="en-US" sz="900" dirty="0"/>
            </a:p>
          </p:txBody>
        </p:sp>
        <p:sp>
          <p:nvSpPr>
            <p:cNvPr id="19" name="Text 12">
              <a:extLst>
                <a:ext uri="{FF2B5EF4-FFF2-40B4-BE49-F238E27FC236}">
                  <a16:creationId xmlns:a16="http://schemas.microsoft.com/office/drawing/2014/main" id="{C2DE9B46-BC97-A66E-CCAE-7880051C50BC}"/>
                </a:ext>
              </a:extLst>
            </p:cNvPr>
            <p:cNvSpPr/>
            <p:nvPr/>
          </p:nvSpPr>
          <p:spPr>
            <a:xfrm>
              <a:off x="4992624" y="2340863"/>
              <a:ext cx="6437376" cy="1902365"/>
            </a:xfrm>
            <a:prstGeom prst="rect">
              <a:avLst/>
            </a:prstGeom>
            <a:noFill/>
            <a:ln/>
          </p:spPr>
          <p:txBody>
            <a:bodyPr wrap="square" lIns="254" tIns="254" rIns="254" bIns="254" rtlCol="0" anchor="t">
              <a:norm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s-ES" sz="1220" noProof="0" dirty="0">
                  <a:solidFill>
                    <a:srgbClr val="111111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Interés científico real de la estancia.</a:t>
              </a:r>
              <a:endParaRPr lang="es-ES" sz="1220" noProof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s-ES" sz="1220" noProof="0" dirty="0">
                  <a:solidFill>
                    <a:srgbClr val="111111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Objetivos concretos y medibles.</a:t>
              </a:r>
              <a:endParaRPr lang="es-ES" sz="1220" noProof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s-ES" sz="1220" noProof="0" dirty="0">
                  <a:solidFill>
                    <a:srgbClr val="111111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Metodología viable.</a:t>
              </a:r>
              <a:endParaRPr lang="es-ES" sz="1220" noProof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s-ES" sz="1220" noProof="0" dirty="0">
                  <a:solidFill>
                    <a:srgbClr val="111111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Cronograma coherente y explicación de las fechas elegidas.</a:t>
              </a:r>
              <a:endParaRPr lang="es-ES" sz="1220" noProof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s-ES" sz="1220" noProof="0" dirty="0">
                  <a:solidFill>
                    <a:srgbClr val="111111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Producción científica esperada y hitos.</a:t>
              </a:r>
              <a:endParaRPr lang="es-ES" sz="1220" noProof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s-ES" sz="1220" noProof="0" dirty="0">
                  <a:solidFill>
                    <a:srgbClr val="111111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Excelencia del centro de destino: rankings, grupos, infraestructuras y prestigio verificable.</a:t>
              </a:r>
              <a:endParaRPr lang="es-ES" sz="1220" noProof="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s-ES" sz="1220" noProof="0" dirty="0">
                  <a:solidFill>
                    <a:srgbClr val="111111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Trayectoria del investigador receptor y posibilidad de colaboración estable alineada con líneas de interés para la URJC.</a:t>
              </a:r>
            </a:p>
          </p:txBody>
        </p:sp>
      </p:grpSp>
      <p:sp>
        <p:nvSpPr>
          <p:cNvPr id="20" name="Shape 10">
            <a:extLst>
              <a:ext uri="{FF2B5EF4-FFF2-40B4-BE49-F238E27FC236}">
                <a16:creationId xmlns:a16="http://schemas.microsoft.com/office/drawing/2014/main" id="{A56260D3-5A9D-EA24-0E72-6D5F638EE590}"/>
              </a:ext>
            </a:extLst>
          </p:cNvPr>
          <p:cNvSpPr/>
          <p:nvPr/>
        </p:nvSpPr>
        <p:spPr>
          <a:xfrm>
            <a:off x="4421675" y="5072812"/>
            <a:ext cx="2492563" cy="229079"/>
          </a:xfrm>
          <a:prstGeom prst="roundRect">
            <a:avLst>
              <a:gd name="adj" fmla="val 17857"/>
            </a:avLst>
          </a:prstGeom>
          <a:solidFill>
            <a:srgbClr val="0070C0"/>
          </a:solidFill>
          <a:ln w="12700">
            <a:solidFill>
              <a:srgbClr val="1E9EB2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1" name="Text 11">
            <a:extLst>
              <a:ext uri="{FF2B5EF4-FFF2-40B4-BE49-F238E27FC236}">
                <a16:creationId xmlns:a16="http://schemas.microsoft.com/office/drawing/2014/main" id="{27040E1A-C0A5-A02E-872C-FA8AD0848754}"/>
              </a:ext>
            </a:extLst>
          </p:cNvPr>
          <p:cNvSpPr/>
          <p:nvPr/>
        </p:nvSpPr>
        <p:spPr>
          <a:xfrm>
            <a:off x="4404894" y="5155654"/>
            <a:ext cx="2492563" cy="9817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 algn="ctr">
              <a:buNone/>
            </a:pPr>
            <a:r>
              <a:rPr lang="es-ES" sz="900" b="1" noProof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CVN (últimos 5 años)</a:t>
            </a:r>
            <a:endParaRPr lang="es-ES" sz="900" noProof="0" dirty="0"/>
          </a:p>
        </p:txBody>
      </p:sp>
      <p:sp>
        <p:nvSpPr>
          <p:cNvPr id="22" name="Text 12">
            <a:extLst>
              <a:ext uri="{FF2B5EF4-FFF2-40B4-BE49-F238E27FC236}">
                <a16:creationId xmlns:a16="http://schemas.microsoft.com/office/drawing/2014/main" id="{D438CD2C-3510-6392-D43B-BE3796AE3597}"/>
              </a:ext>
            </a:extLst>
          </p:cNvPr>
          <p:cNvSpPr/>
          <p:nvPr/>
        </p:nvSpPr>
        <p:spPr>
          <a:xfrm>
            <a:off x="4404894" y="5427409"/>
            <a:ext cx="6009466" cy="85262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20" noProof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Proyectos.</a:t>
            </a:r>
            <a:endParaRPr lang="es-ES" sz="1220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20" noProof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Publicaciones.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20" noProof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Presentación de publicaciones en congresos.</a:t>
            </a:r>
            <a:endParaRPr lang="es-ES" sz="1220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20" noProof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Otros méritos relacionados con la investigación.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64592" y="2057400"/>
            <a:ext cx="10744200" cy="46177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502919" y="2423160"/>
            <a:ext cx="6055921" cy="3154680"/>
          </a:xfrm>
          <a:prstGeom prst="roundRect">
            <a:avLst>
              <a:gd name="adj" fmla="val 5869"/>
            </a:avLst>
          </a:prstGeom>
          <a:solidFill>
            <a:srgbClr val="F5F5F5"/>
          </a:solidFill>
          <a:ln w="12700"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702834" y="2551175"/>
            <a:ext cx="3958813" cy="304517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 dirty="0">
                <a:solidFill>
                  <a:srgbClr val="FFFFFF"/>
                </a:solidFill>
                <a:latin typeface="Aptos"/>
              </a:rPr>
              <a:t>FORMULARIO FORMS</a:t>
            </a:r>
            <a:r>
              <a:rPr lang="es-ES" sz="1400" b="1" dirty="0">
                <a:solidFill>
                  <a:srgbClr val="FFFFFF"/>
                </a:solidFill>
                <a:latin typeface="Aptos"/>
              </a:rPr>
              <a:t> + Excel de </a:t>
            </a:r>
            <a:r>
              <a:rPr lang="es-ES" sz="1400" b="1" dirty="0" err="1">
                <a:solidFill>
                  <a:srgbClr val="FFFFFF"/>
                </a:solidFill>
                <a:latin typeface="Aptos"/>
              </a:rPr>
              <a:t>autobaremo</a:t>
            </a:r>
            <a:endParaRPr sz="1400"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67511" y="2956369"/>
            <a:ext cx="5857677" cy="2573012"/>
          </a:xfrm>
          <a:prstGeom prst="rect">
            <a:avLst/>
          </a:prstGeom>
          <a:noFill/>
        </p:spPr>
        <p:txBody>
          <a:bodyPr wrap="square" lIns="54864" tIns="54864" rIns="54864" bIns="54864">
            <a:sp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600" b="1" noProof="0" dirty="0">
                <a:solidFill>
                  <a:srgbClr val="000000"/>
                </a:solidFill>
                <a:latin typeface="Aptos"/>
              </a:rPr>
              <a:t>Solicitud + Identificación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s-ES" sz="1600" b="1" noProof="0" dirty="0">
              <a:solidFill>
                <a:srgbClr val="000000"/>
              </a:solidFill>
              <a:latin typeface="Aptos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600" b="1" noProof="0" dirty="0">
                <a:solidFill>
                  <a:srgbClr val="000000"/>
                </a:solidFill>
                <a:latin typeface="Aptos"/>
              </a:rPr>
              <a:t>Autoevaluación en </a:t>
            </a:r>
            <a:r>
              <a:rPr lang="es-ES" sz="1600" b="1" noProof="0" dirty="0" err="1">
                <a:solidFill>
                  <a:srgbClr val="000000"/>
                </a:solidFill>
                <a:latin typeface="Aptos"/>
              </a:rPr>
              <a:t>Forms</a:t>
            </a:r>
            <a:r>
              <a:rPr lang="es-ES" sz="1600" b="1" noProof="0" dirty="0">
                <a:solidFill>
                  <a:srgbClr val="000000"/>
                </a:solidFill>
                <a:latin typeface="Aptos"/>
              </a:rPr>
              <a:t> y Excel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s-ES" sz="1600" b="1" noProof="0" dirty="0">
              <a:solidFill>
                <a:srgbClr val="000000"/>
              </a:solidFill>
              <a:latin typeface="Aptos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srgbClr val="FF0000"/>
                </a:solidFill>
                <a:latin typeface="Aptos"/>
              </a:rPr>
              <a:t>No hay que incluir documentación adicional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s-ES" sz="1600" b="1" dirty="0">
              <a:solidFill>
                <a:srgbClr val="FF0000"/>
              </a:solidFill>
              <a:latin typeface="Aptos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srgbClr val="FF0000"/>
                </a:solidFill>
                <a:latin typeface="Aptos"/>
              </a:rPr>
              <a:t>Se realizará una petición de la documentación no pública de forma aleatoria a una fracción de solicitantes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s-ES" sz="1600" b="1" noProof="0" dirty="0">
              <a:solidFill>
                <a:srgbClr val="FF0000"/>
              </a:solidFill>
              <a:latin typeface="Aptos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600" b="1" noProof="0" dirty="0">
                <a:solidFill>
                  <a:srgbClr val="000000"/>
                </a:solidFill>
                <a:latin typeface="Aptos"/>
              </a:rPr>
              <a:t>La solicitud debe incluir la información exigida en las bases</a:t>
            </a:r>
            <a:r>
              <a:rPr lang="es-ES" sz="1200" b="1" noProof="0" dirty="0">
                <a:solidFill>
                  <a:srgbClr val="000000"/>
                </a:solidFill>
                <a:latin typeface="Aptos"/>
              </a:rPr>
              <a:t>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02920" y="5715000"/>
            <a:ext cx="9875520" cy="475488"/>
          </a:xfrm>
          <a:prstGeom prst="roundRect">
            <a:avLst/>
          </a:prstGeom>
          <a:solidFill>
            <a:srgbClr val="FAF2D6"/>
          </a:solidFill>
          <a:ln w="12700">
            <a:solidFill>
              <a:srgbClr val="E6D2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612648" y="5806440"/>
            <a:ext cx="9656064" cy="357021"/>
          </a:xfrm>
          <a:prstGeom prst="rect">
            <a:avLst/>
          </a:prstGeom>
          <a:noFill/>
        </p:spPr>
        <p:txBody>
          <a:bodyPr wrap="square" lIns="54864" tIns="54864" rIns="54864" bIns="54864">
            <a:spAutoFit/>
          </a:bodyPr>
          <a:lstStyle/>
          <a:p>
            <a:pPr algn="ctr"/>
            <a:r>
              <a:rPr lang="es-ES" sz="1600" b="1" dirty="0">
                <a:solidFill>
                  <a:srgbClr val="FF0000"/>
                </a:solidFill>
                <a:latin typeface="Aptos"/>
              </a:rPr>
              <a:t>IMPORTANTE: ESCRIBIR BIEN EL DNI/NIE PARA LA CORRECTA IDENTIFICACIÓN</a:t>
            </a:r>
            <a:endParaRPr sz="1600" b="1" dirty="0">
              <a:solidFill>
                <a:srgbClr val="FF0000"/>
              </a:solidFill>
              <a:latin typeface="Aptos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696212" y="1576505"/>
            <a:ext cx="7680960" cy="344710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l"/>
            <a:r>
              <a:rPr sz="2000" b="1" dirty="0" err="1">
                <a:solidFill>
                  <a:srgbClr val="FFBF09"/>
                </a:solidFill>
                <a:latin typeface="Aptos"/>
              </a:rPr>
              <a:t>Documentación</a:t>
            </a:r>
            <a:r>
              <a:rPr sz="2000" b="1" dirty="0">
                <a:solidFill>
                  <a:srgbClr val="0070C0"/>
                </a:solidFill>
                <a:latin typeface="Aptos"/>
              </a:rPr>
              <a:t> </a:t>
            </a: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F03C69E6-92E4-64AF-E572-12B3CFC3CA99}"/>
              </a:ext>
            </a:extLst>
          </p:cNvPr>
          <p:cNvSpPr/>
          <p:nvPr/>
        </p:nvSpPr>
        <p:spPr>
          <a:xfrm>
            <a:off x="4013513" y="-23339"/>
            <a:ext cx="7084563" cy="105314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dirty="0">
                <a:solidFill>
                  <a:srgbClr val="FFFFFF"/>
                </a:solidFill>
                <a:latin typeface="Aptos"/>
              </a:rPr>
              <a:t>CONVOCATORIA </a:t>
            </a:r>
            <a:r>
              <a:rPr lang="es-ES" sz="1400" b="1" dirty="0">
                <a:solidFill>
                  <a:srgbClr val="FFFFFF"/>
                </a:solidFill>
                <a:latin typeface="Aptos"/>
              </a:rPr>
              <a:t>INVESTIGA</a:t>
            </a:r>
            <a:r>
              <a:rPr sz="1400" dirty="0">
                <a:solidFill>
                  <a:srgbClr val="FFFFFF"/>
                </a:solidFill>
                <a:latin typeface="Aptos"/>
              </a:rPr>
              <a:t> 2026  </a:t>
            </a:r>
            <a:endParaRPr lang="es-ES" sz="1400" dirty="0">
              <a:solidFill>
                <a:srgbClr val="FFFFFF"/>
              </a:solidFill>
              <a:latin typeface="Aptos"/>
            </a:endParaRPr>
          </a:p>
          <a:p>
            <a:pPr algn="ctr"/>
            <a:r>
              <a:rPr sz="1400" dirty="0">
                <a:solidFill>
                  <a:srgbClr val="FFFFFF"/>
                </a:solidFill>
                <a:latin typeface="Aptos"/>
              </a:rPr>
              <a:t>RECONOCIMIENTO DE LA ACTIVIDAD INVESTIGADORA </a:t>
            </a:r>
            <a:r>
              <a:rPr lang="es-ES" sz="1400" dirty="0">
                <a:solidFill>
                  <a:srgbClr val="FFFFFF"/>
                </a:solidFill>
                <a:latin typeface="Aptos"/>
              </a:rPr>
              <a:t>DEL</a:t>
            </a:r>
            <a:r>
              <a:rPr sz="1400" dirty="0">
                <a:solidFill>
                  <a:srgbClr val="FFFFFF"/>
                </a:solidFill>
                <a:latin typeface="Aptos"/>
              </a:rPr>
              <a:t> PDI Y PI DOCTOR URJC</a:t>
            </a:r>
            <a:endParaRPr lang="es-ES" sz="2800" dirty="0">
              <a:solidFill>
                <a:schemeClr val="bg1"/>
              </a:solidFill>
            </a:endParaRPr>
          </a:p>
        </p:txBody>
      </p:sp>
      <p:pic>
        <p:nvPicPr>
          <p:cNvPr id="5" name="Gráfico 4" descr="Documento con relleno sólido">
            <a:extLst>
              <a:ext uri="{FF2B5EF4-FFF2-40B4-BE49-F238E27FC236}">
                <a16:creationId xmlns:a16="http://schemas.microsoft.com/office/drawing/2014/main" id="{E8AA2A67-AFDA-F09A-D81A-F725AF2AB35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3304" y="1370532"/>
            <a:ext cx="780257" cy="780257"/>
          </a:xfrm>
          <a:prstGeom prst="rect">
            <a:avLst/>
          </a:prstGeom>
        </p:spPr>
      </p:pic>
      <p:pic>
        <p:nvPicPr>
          <p:cNvPr id="3" name="Gráfico 2" descr="Microsoft Excel - Wikipedia, la enciclopedia libre">
            <a:extLst>
              <a:ext uri="{FF2B5EF4-FFF2-40B4-BE49-F238E27FC236}">
                <a16:creationId xmlns:a16="http://schemas.microsoft.com/office/drawing/2014/main" id="{119BCC81-E70C-98C0-5C0E-BD0DE632096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85672" y="2643014"/>
            <a:ext cx="2283056" cy="2348823"/>
          </a:xfrm>
          <a:prstGeom prst="rect">
            <a:avLst/>
          </a:prstGeom>
        </p:spPr>
      </p:pic>
      <p:sp>
        <p:nvSpPr>
          <p:cNvPr id="32" name="TextBox 25">
            <a:extLst>
              <a:ext uri="{FF2B5EF4-FFF2-40B4-BE49-F238E27FC236}">
                <a16:creationId xmlns:a16="http://schemas.microsoft.com/office/drawing/2014/main" id="{ED8CC4A2-B0E5-0121-2AF9-BA078DFA83AE}"/>
              </a:ext>
            </a:extLst>
          </p:cNvPr>
          <p:cNvSpPr txBox="1"/>
          <p:nvPr/>
        </p:nvSpPr>
        <p:spPr>
          <a:xfrm>
            <a:off x="7409627" y="5167111"/>
            <a:ext cx="2307800" cy="295466"/>
          </a:xfrm>
          <a:prstGeom prst="rect">
            <a:avLst/>
          </a:prstGeom>
          <a:noFill/>
        </p:spPr>
        <p:txBody>
          <a:bodyPr wrap="square" lIns="54864" tIns="54864" rIns="54864" bIns="54864">
            <a:spAutoFit/>
          </a:bodyPr>
          <a:lstStyle/>
          <a:p>
            <a:pPr algn="l"/>
            <a:r>
              <a:rPr lang="es-ES" sz="1200" b="0" dirty="0">
                <a:solidFill>
                  <a:srgbClr val="000000"/>
                </a:solidFill>
                <a:latin typeface="Aptos"/>
              </a:rPr>
              <a:t>Pincha para descargar el </a:t>
            </a:r>
            <a:r>
              <a:rPr lang="es-ES" sz="1200" b="0" dirty="0">
                <a:solidFill>
                  <a:srgbClr val="000000"/>
                </a:solidFill>
                <a:latin typeface="Aptos"/>
                <a:hlinkClick r:id="rId5"/>
              </a:rPr>
              <a:t>Excel</a:t>
            </a:r>
            <a:endParaRPr sz="1050" b="0" dirty="0">
              <a:solidFill>
                <a:srgbClr val="000000"/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29746974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>
            <a:extLst>
              <a:ext uri="{FF2B5EF4-FFF2-40B4-BE49-F238E27FC236}">
                <a16:creationId xmlns:a16="http://schemas.microsoft.com/office/drawing/2014/main" id="{158EA973-08B4-A8F4-F2A2-7B663A2B5B3A}"/>
              </a:ext>
            </a:extLst>
          </p:cNvPr>
          <p:cNvGrpSpPr/>
          <p:nvPr/>
        </p:nvGrpSpPr>
        <p:grpSpPr>
          <a:xfrm>
            <a:off x="0" y="-28286"/>
            <a:ext cx="11048567" cy="6886286"/>
            <a:chOff x="0" y="-8026"/>
            <a:chExt cx="11048567" cy="6886286"/>
          </a:xfrm>
        </p:grpSpPr>
        <p:sp>
          <p:nvSpPr>
            <p:cNvPr id="4" name="Rectángulo 3">
              <a:extLst>
                <a:ext uri="{FF2B5EF4-FFF2-40B4-BE49-F238E27FC236}">
                  <a16:creationId xmlns:a16="http://schemas.microsoft.com/office/drawing/2014/main" id="{A572FD10-278F-9871-3076-6C545021F16B}"/>
                </a:ext>
              </a:extLst>
            </p:cNvPr>
            <p:cNvSpPr/>
            <p:nvPr/>
          </p:nvSpPr>
          <p:spPr>
            <a:xfrm>
              <a:off x="0" y="20260"/>
              <a:ext cx="11048567" cy="6858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es-ES" dirty="0">
                <a:solidFill>
                  <a:schemeClr val="tx1"/>
                </a:solidFill>
              </a:endParaRPr>
            </a:p>
          </p:txBody>
        </p:sp>
        <p:pic>
          <p:nvPicPr>
            <p:cNvPr id="2" name="Imagen 1" descr="Gráfico">
              <a:extLst>
                <a:ext uri="{FF2B5EF4-FFF2-40B4-BE49-F238E27FC236}">
                  <a16:creationId xmlns:a16="http://schemas.microsoft.com/office/drawing/2014/main" id="{EB2B4F10-9F6C-2C22-40EB-9CB3F3122A6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-8026"/>
              <a:ext cx="3996732" cy="114150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" name="CuadroTexto 8">
            <a:extLst>
              <a:ext uri="{FF2B5EF4-FFF2-40B4-BE49-F238E27FC236}">
                <a16:creationId xmlns:a16="http://schemas.microsoft.com/office/drawing/2014/main" id="{528DC96E-6857-34F1-1D08-FEB94642F10F}"/>
              </a:ext>
            </a:extLst>
          </p:cNvPr>
          <p:cNvSpPr txBox="1"/>
          <p:nvPr/>
        </p:nvSpPr>
        <p:spPr>
          <a:xfrm>
            <a:off x="1273747" y="1514925"/>
            <a:ext cx="72922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700" b="1">
                <a:solidFill>
                  <a:srgbClr val="CC001A"/>
                </a:solidFill>
                <a:latin typeface="Aptos"/>
              </a:rPr>
              <a:t>Tras la solicitud: admisión, evaluación y resolución</a:t>
            </a:r>
          </a:p>
        </p:txBody>
      </p:sp>
      <p:pic>
        <p:nvPicPr>
          <p:cNvPr id="15" name="Gráfico 14" descr="Búsqueda de carpetas con relleno sólido">
            <a:extLst>
              <a:ext uri="{FF2B5EF4-FFF2-40B4-BE49-F238E27FC236}">
                <a16:creationId xmlns:a16="http://schemas.microsoft.com/office/drawing/2014/main" id="{751BBF05-D1BD-BC84-09BF-FC18A73171E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6860" y="1194204"/>
            <a:ext cx="846887" cy="846887"/>
          </a:xfrm>
          <a:prstGeom prst="rect">
            <a:avLst/>
          </a:prstGeom>
        </p:spPr>
      </p:pic>
      <p:grpSp>
        <p:nvGrpSpPr>
          <p:cNvPr id="33" name="Grupo 32">
            <a:extLst>
              <a:ext uri="{FF2B5EF4-FFF2-40B4-BE49-F238E27FC236}">
                <a16:creationId xmlns:a16="http://schemas.microsoft.com/office/drawing/2014/main" id="{FC0404D8-91D2-8F59-9858-7FC015289EEF}"/>
              </a:ext>
            </a:extLst>
          </p:cNvPr>
          <p:cNvGrpSpPr/>
          <p:nvPr/>
        </p:nvGrpSpPr>
        <p:grpSpPr>
          <a:xfrm>
            <a:off x="213072" y="2291238"/>
            <a:ext cx="10451592" cy="2768766"/>
            <a:chOff x="213072" y="2204978"/>
            <a:chExt cx="10451592" cy="2999232"/>
          </a:xfrm>
        </p:grpSpPr>
        <p:sp>
          <p:nvSpPr>
            <p:cNvPr id="11" name="Shape 5">
              <a:extLst>
                <a:ext uri="{FF2B5EF4-FFF2-40B4-BE49-F238E27FC236}">
                  <a16:creationId xmlns:a16="http://schemas.microsoft.com/office/drawing/2014/main" id="{48CBB65C-CFCF-25EC-B02B-E4B6906AB266}"/>
                </a:ext>
              </a:extLst>
            </p:cNvPr>
            <p:cNvSpPr/>
            <p:nvPr/>
          </p:nvSpPr>
          <p:spPr>
            <a:xfrm>
              <a:off x="213072" y="2204978"/>
              <a:ext cx="3355848" cy="2332516"/>
            </a:xfrm>
            <a:prstGeom prst="roundRect">
              <a:avLst>
                <a:gd name="adj" fmla="val 2035"/>
              </a:avLst>
            </a:prstGeom>
            <a:solidFill>
              <a:srgbClr val="F7F7F7"/>
            </a:solidFill>
            <a:ln w="12700">
              <a:solidFill>
                <a:srgbClr val="D0D0D0"/>
              </a:solidFill>
              <a:prstDash val="solid"/>
            </a:ln>
            <a:effectLst>
              <a:outerShdw blurRad="12700" dist="6350" dir="27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s-ES"/>
            </a:p>
          </p:txBody>
        </p:sp>
        <p:sp>
          <p:nvSpPr>
            <p:cNvPr id="12" name="Shape 6">
              <a:extLst>
                <a:ext uri="{FF2B5EF4-FFF2-40B4-BE49-F238E27FC236}">
                  <a16:creationId xmlns:a16="http://schemas.microsoft.com/office/drawing/2014/main" id="{28DDE174-2F79-30AD-2942-B87CA4F8AF3A}"/>
                </a:ext>
              </a:extLst>
            </p:cNvPr>
            <p:cNvSpPr/>
            <p:nvPr/>
          </p:nvSpPr>
          <p:spPr>
            <a:xfrm>
              <a:off x="377664" y="2351282"/>
              <a:ext cx="1325880" cy="256032"/>
            </a:xfrm>
            <a:prstGeom prst="roundRect">
              <a:avLst>
                <a:gd name="adj" fmla="val 17857"/>
              </a:avLst>
            </a:prstGeom>
            <a:solidFill>
              <a:schemeClr val="accent4"/>
            </a:solidFill>
            <a:ln w="12700">
              <a:solidFill>
                <a:srgbClr val="142B4D"/>
              </a:solidFill>
              <a:prstDash val="solid"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" name="Text 7">
              <a:extLst>
                <a:ext uri="{FF2B5EF4-FFF2-40B4-BE49-F238E27FC236}">
                  <a16:creationId xmlns:a16="http://schemas.microsoft.com/office/drawing/2014/main" id="{154BAC42-81A8-1087-68FE-FF0514565F80}"/>
                </a:ext>
              </a:extLst>
            </p:cNvPr>
            <p:cNvSpPr/>
            <p:nvPr/>
          </p:nvSpPr>
          <p:spPr>
            <a:xfrm>
              <a:off x="377664" y="2386887"/>
              <a:ext cx="1325880" cy="17736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1. ACEPTACIÓN</a:t>
              </a:r>
              <a:endParaRPr lang="en-US" sz="900" dirty="0"/>
            </a:p>
          </p:txBody>
        </p:sp>
        <p:sp>
          <p:nvSpPr>
            <p:cNvPr id="14" name="Text 8">
              <a:extLst>
                <a:ext uri="{FF2B5EF4-FFF2-40B4-BE49-F238E27FC236}">
                  <a16:creationId xmlns:a16="http://schemas.microsoft.com/office/drawing/2014/main" id="{648BFB19-989A-5EEC-B282-6804DD4973A2}"/>
                </a:ext>
              </a:extLst>
            </p:cNvPr>
            <p:cNvSpPr/>
            <p:nvPr/>
          </p:nvSpPr>
          <p:spPr>
            <a:xfrm>
              <a:off x="395952" y="2717042"/>
              <a:ext cx="3008376" cy="2487168"/>
            </a:xfrm>
            <a:prstGeom prst="rect">
              <a:avLst/>
            </a:prstGeom>
            <a:noFill/>
            <a:ln/>
          </p:spPr>
          <p:txBody>
            <a:bodyPr wrap="square" lIns="254" tIns="254" rIns="254" bIns="254" rtlCol="0" anchor="t">
              <a:normAutofit/>
            </a:bodyPr>
            <a:lstStyle/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US" sz="1250" dirty="0">
                  <a:solidFill>
                    <a:srgbClr val="111111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Hay que aceptar expresamente la ayuda mediante el </a:t>
              </a:r>
              <a:r>
                <a:rPr lang="en-US" sz="1250" b="1" dirty="0">
                  <a:solidFill>
                    <a:srgbClr val="111111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Anexo V</a:t>
              </a:r>
              <a:r>
                <a:rPr lang="en-US" sz="1250" dirty="0">
                  <a:solidFill>
                    <a:srgbClr val="111111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.</a:t>
              </a:r>
              <a:endParaRPr lang="en-US" sz="1250" dirty="0"/>
            </a:p>
            <a:p>
              <a:pPr marL="285750" indent="-285750">
                <a:buFont typeface="Wingdings" panose="05000000000000000000" pitchFamily="2" charset="2"/>
                <a:buChar char="ü"/>
              </a:pPr>
              <a:endParaRPr lang="en-US" sz="125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endParaRP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US" sz="1250" dirty="0">
                  <a:solidFill>
                    <a:srgbClr val="111111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Si se renuncia y queda crédito libre, puede llamarse a reservas por orden de puntuación.</a:t>
              </a:r>
              <a:endParaRPr lang="en-US" sz="1250" dirty="0"/>
            </a:p>
          </p:txBody>
        </p:sp>
        <p:sp>
          <p:nvSpPr>
            <p:cNvPr id="16" name="Text 9">
              <a:extLst>
                <a:ext uri="{FF2B5EF4-FFF2-40B4-BE49-F238E27FC236}">
                  <a16:creationId xmlns:a16="http://schemas.microsoft.com/office/drawing/2014/main" id="{76424183-26B1-A382-155C-EFC7B3AA8F0D}"/>
                </a:ext>
              </a:extLst>
            </p:cNvPr>
            <p:cNvSpPr/>
            <p:nvPr/>
          </p:nvSpPr>
          <p:spPr>
            <a:xfrm>
              <a:off x="3669504" y="3219962"/>
              <a:ext cx="32004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800" dirty="0">
                  <a:solidFill>
                    <a:srgbClr val="A7A7A7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›</a:t>
              </a:r>
              <a:endParaRPr lang="en-US" sz="3800" dirty="0"/>
            </a:p>
          </p:txBody>
        </p:sp>
        <p:sp>
          <p:nvSpPr>
            <p:cNvPr id="17" name="Shape 10">
              <a:extLst>
                <a:ext uri="{FF2B5EF4-FFF2-40B4-BE49-F238E27FC236}">
                  <a16:creationId xmlns:a16="http://schemas.microsoft.com/office/drawing/2014/main" id="{CD200767-A28E-FF5F-0B48-569A96E2C23E}"/>
                </a:ext>
              </a:extLst>
            </p:cNvPr>
            <p:cNvSpPr/>
            <p:nvPr/>
          </p:nvSpPr>
          <p:spPr>
            <a:xfrm>
              <a:off x="4062696" y="2204978"/>
              <a:ext cx="3355848" cy="2332516"/>
            </a:xfrm>
            <a:prstGeom prst="roundRect">
              <a:avLst>
                <a:gd name="adj" fmla="val 2035"/>
              </a:avLst>
            </a:prstGeom>
            <a:solidFill>
              <a:srgbClr val="E8EEF8"/>
            </a:solidFill>
            <a:ln w="12700">
              <a:solidFill>
                <a:srgbClr val="D0D0D0"/>
              </a:solidFill>
              <a:prstDash val="solid"/>
            </a:ln>
            <a:effectLst>
              <a:outerShdw blurRad="12700" dist="6350" dir="27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s-ES"/>
            </a:p>
          </p:txBody>
        </p:sp>
        <p:sp>
          <p:nvSpPr>
            <p:cNvPr id="18" name="Shape 11">
              <a:extLst>
                <a:ext uri="{FF2B5EF4-FFF2-40B4-BE49-F238E27FC236}">
                  <a16:creationId xmlns:a16="http://schemas.microsoft.com/office/drawing/2014/main" id="{B846FA3D-52EF-F50C-C9C5-B6F962467C52}"/>
                </a:ext>
              </a:extLst>
            </p:cNvPr>
            <p:cNvSpPr/>
            <p:nvPr/>
          </p:nvSpPr>
          <p:spPr>
            <a:xfrm>
              <a:off x="4227288" y="2351282"/>
              <a:ext cx="1024128" cy="256032"/>
            </a:xfrm>
            <a:prstGeom prst="roundRect">
              <a:avLst>
                <a:gd name="adj" fmla="val 17857"/>
              </a:avLst>
            </a:prstGeom>
            <a:solidFill>
              <a:srgbClr val="0070C0"/>
            </a:solidFill>
            <a:ln w="12700">
              <a:solidFill>
                <a:srgbClr val="1E9EB2"/>
              </a:solidFill>
              <a:prstDash val="solid"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9" name="Text 12">
              <a:extLst>
                <a:ext uri="{FF2B5EF4-FFF2-40B4-BE49-F238E27FC236}">
                  <a16:creationId xmlns:a16="http://schemas.microsoft.com/office/drawing/2014/main" id="{A3B02EE1-CDF1-43C1-A4BD-701C26FCDD51}"/>
                </a:ext>
              </a:extLst>
            </p:cNvPr>
            <p:cNvSpPr/>
            <p:nvPr/>
          </p:nvSpPr>
          <p:spPr>
            <a:xfrm>
              <a:off x="4227288" y="2372756"/>
              <a:ext cx="1024128" cy="2135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2. CAMBIOS</a:t>
              </a:r>
              <a:endParaRPr lang="en-US" sz="900" dirty="0"/>
            </a:p>
          </p:txBody>
        </p:sp>
        <p:sp>
          <p:nvSpPr>
            <p:cNvPr id="20" name="Text 13">
              <a:extLst>
                <a:ext uri="{FF2B5EF4-FFF2-40B4-BE49-F238E27FC236}">
                  <a16:creationId xmlns:a16="http://schemas.microsoft.com/office/drawing/2014/main" id="{00E6AB00-3553-A999-CDAA-DECEA1EEA924}"/>
                </a:ext>
              </a:extLst>
            </p:cNvPr>
            <p:cNvSpPr/>
            <p:nvPr/>
          </p:nvSpPr>
          <p:spPr>
            <a:xfrm>
              <a:off x="4245576" y="2717042"/>
              <a:ext cx="3008376" cy="2487168"/>
            </a:xfrm>
            <a:prstGeom prst="rect">
              <a:avLst/>
            </a:prstGeom>
            <a:noFill/>
            <a:ln/>
          </p:spPr>
          <p:txBody>
            <a:bodyPr wrap="square" lIns="254" tIns="254" rIns="254" bIns="254" rtlCol="0" anchor="t">
              <a:normAutofit/>
            </a:bodyPr>
            <a:lstStyle/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es-ES" sz="1220" noProof="0" dirty="0">
                  <a:solidFill>
                    <a:srgbClr val="111111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Cualquier demora, reducción de estancia o modificación requiere escrito motivado y </a:t>
              </a:r>
              <a:r>
                <a:rPr lang="es-ES" sz="1220" b="1" noProof="0" dirty="0">
                  <a:solidFill>
                    <a:srgbClr val="111111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autorización expresa </a:t>
              </a:r>
              <a:r>
                <a:rPr lang="es-ES" sz="1220" noProof="0" dirty="0">
                  <a:solidFill>
                    <a:srgbClr val="111111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del Vicerrectorado.</a:t>
              </a:r>
              <a:endParaRPr lang="es-ES" sz="1220" noProof="0" dirty="0"/>
            </a:p>
            <a:p>
              <a:pPr marL="285750" indent="-285750">
                <a:buFont typeface="Wingdings" panose="05000000000000000000" pitchFamily="2" charset="2"/>
                <a:buChar char="Ø"/>
              </a:pPr>
              <a:endParaRPr lang="es-ES" sz="1220" noProof="0" dirty="0"/>
            </a:p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es-ES" sz="1220" noProof="0" dirty="0">
                  <a:solidFill>
                    <a:srgbClr val="111111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Si cambian las fechas, debe aportarse conformidad del centro receptor y una nueva Comisión de Servicios.</a:t>
              </a:r>
              <a:endParaRPr lang="es-ES" sz="1220" noProof="0" dirty="0"/>
            </a:p>
          </p:txBody>
        </p:sp>
        <p:sp>
          <p:nvSpPr>
            <p:cNvPr id="21" name="Text 14">
              <a:extLst>
                <a:ext uri="{FF2B5EF4-FFF2-40B4-BE49-F238E27FC236}">
                  <a16:creationId xmlns:a16="http://schemas.microsoft.com/office/drawing/2014/main" id="{548EF475-A2CD-A2E9-A97A-D945F9671276}"/>
                </a:ext>
              </a:extLst>
            </p:cNvPr>
            <p:cNvSpPr/>
            <p:nvPr/>
          </p:nvSpPr>
          <p:spPr>
            <a:xfrm>
              <a:off x="7528272" y="3219962"/>
              <a:ext cx="32004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800" dirty="0">
                  <a:solidFill>
                    <a:srgbClr val="A7A7A7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›</a:t>
              </a:r>
              <a:endParaRPr lang="en-US" sz="3800" dirty="0"/>
            </a:p>
          </p:txBody>
        </p:sp>
        <p:sp>
          <p:nvSpPr>
            <p:cNvPr id="22" name="Shape 15">
              <a:extLst>
                <a:ext uri="{FF2B5EF4-FFF2-40B4-BE49-F238E27FC236}">
                  <a16:creationId xmlns:a16="http://schemas.microsoft.com/office/drawing/2014/main" id="{BB9D9CD2-8D59-3B34-EC31-30A443360E68}"/>
                </a:ext>
              </a:extLst>
            </p:cNvPr>
            <p:cNvSpPr/>
            <p:nvPr/>
          </p:nvSpPr>
          <p:spPr>
            <a:xfrm>
              <a:off x="7903176" y="2204978"/>
              <a:ext cx="2761488" cy="2332516"/>
            </a:xfrm>
            <a:prstGeom prst="roundRect">
              <a:avLst>
                <a:gd name="adj" fmla="val 2318"/>
              </a:avLst>
            </a:prstGeom>
            <a:solidFill>
              <a:srgbClr val="F3E7C9"/>
            </a:solidFill>
            <a:ln w="12700">
              <a:solidFill>
                <a:srgbClr val="D0D0D0"/>
              </a:solidFill>
              <a:prstDash val="solid"/>
            </a:ln>
            <a:effectLst>
              <a:outerShdw blurRad="12700" dist="6350" dir="27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s-ES"/>
            </a:p>
          </p:txBody>
        </p:sp>
        <p:sp>
          <p:nvSpPr>
            <p:cNvPr id="23" name="Shape 16">
              <a:extLst>
                <a:ext uri="{FF2B5EF4-FFF2-40B4-BE49-F238E27FC236}">
                  <a16:creationId xmlns:a16="http://schemas.microsoft.com/office/drawing/2014/main" id="{62B92CF8-EE6F-3026-ACD7-2C0720BE97EA}"/>
                </a:ext>
              </a:extLst>
            </p:cNvPr>
            <p:cNvSpPr/>
            <p:nvPr/>
          </p:nvSpPr>
          <p:spPr>
            <a:xfrm>
              <a:off x="8067768" y="2351282"/>
              <a:ext cx="1444752" cy="256032"/>
            </a:xfrm>
            <a:prstGeom prst="roundRect">
              <a:avLst>
                <a:gd name="adj" fmla="val 17857"/>
              </a:avLst>
            </a:prstGeom>
            <a:solidFill>
              <a:srgbClr val="FFC000"/>
            </a:solidFill>
            <a:ln w="12700">
              <a:solidFill>
                <a:srgbClr val="E6A826"/>
              </a:solidFill>
              <a:prstDash val="solid"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4" name="Text 17">
              <a:extLst>
                <a:ext uri="{FF2B5EF4-FFF2-40B4-BE49-F238E27FC236}">
                  <a16:creationId xmlns:a16="http://schemas.microsoft.com/office/drawing/2014/main" id="{2AC58FBE-FD54-B2F8-C618-DC54A5022EAE}"/>
                </a:ext>
              </a:extLst>
            </p:cNvPr>
            <p:cNvSpPr/>
            <p:nvPr/>
          </p:nvSpPr>
          <p:spPr>
            <a:xfrm>
              <a:off x="8067768" y="2352437"/>
              <a:ext cx="1444752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900" b="1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3. JUSTIFICACIÓN</a:t>
              </a:r>
              <a:endParaRPr lang="en-US" sz="900" dirty="0"/>
            </a:p>
          </p:txBody>
        </p:sp>
        <p:sp>
          <p:nvSpPr>
            <p:cNvPr id="25" name="Text 18">
              <a:extLst>
                <a:ext uri="{FF2B5EF4-FFF2-40B4-BE49-F238E27FC236}">
                  <a16:creationId xmlns:a16="http://schemas.microsoft.com/office/drawing/2014/main" id="{5BAD5BA2-99D9-4A17-8ACA-760D58046AFE}"/>
                </a:ext>
              </a:extLst>
            </p:cNvPr>
            <p:cNvSpPr/>
            <p:nvPr/>
          </p:nvSpPr>
          <p:spPr>
            <a:xfrm>
              <a:off x="8086056" y="2717042"/>
              <a:ext cx="2414016" cy="1618169"/>
            </a:xfrm>
            <a:prstGeom prst="rect">
              <a:avLst/>
            </a:prstGeom>
            <a:noFill/>
            <a:ln/>
          </p:spPr>
          <p:txBody>
            <a:bodyPr wrap="square" lIns="254" tIns="254" rIns="254" bIns="254" rtlCol="0" anchor="t">
              <a:normAutofit/>
            </a:bodyPr>
            <a:lstStyle/>
            <a:p>
              <a:pPr marL="285750" indent="-285750">
                <a:buFont typeface="Wingdings" panose="05000000000000000000" pitchFamily="2" charset="2"/>
                <a:buChar char="q"/>
              </a:pPr>
              <a:r>
                <a:rPr lang="en-US" sz="1220" dirty="0">
                  <a:solidFill>
                    <a:srgbClr val="111111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Plazo: máximo </a:t>
              </a:r>
              <a:r>
                <a:rPr lang="en-US" sz="1220" b="1" dirty="0">
                  <a:solidFill>
                    <a:srgbClr val="111111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15 días naturales desde el fin de la estancia.</a:t>
              </a:r>
              <a:endParaRPr lang="en-US" sz="1220" b="1" dirty="0"/>
            </a:p>
            <a:p>
              <a:pPr marL="285750" indent="-285750">
                <a:buFont typeface="Wingdings" panose="05000000000000000000" pitchFamily="2" charset="2"/>
                <a:buChar char="q"/>
              </a:pPr>
              <a:endParaRPr lang="en-US" sz="1220" dirty="0"/>
            </a:p>
            <a:p>
              <a:pPr marL="285750" indent="-285750">
                <a:buFont typeface="Wingdings" panose="05000000000000000000" pitchFamily="2" charset="2"/>
                <a:buChar char="q"/>
              </a:pPr>
              <a:r>
                <a:rPr lang="en-US" sz="1220" dirty="0">
                  <a:solidFill>
                    <a:srgbClr val="111111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Junto con </a:t>
              </a:r>
              <a:r>
                <a:rPr lang="en-US" sz="1220" dirty="0" err="1">
                  <a:solidFill>
                    <a:srgbClr val="111111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el</a:t>
              </a:r>
              <a:r>
                <a:rPr lang="en-US" sz="1220" dirty="0">
                  <a:solidFill>
                    <a:srgbClr val="111111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 Servicio de Investigación por Microsoft Teams.</a:t>
              </a:r>
              <a:endParaRPr lang="en-US" sz="1220" dirty="0"/>
            </a:p>
          </p:txBody>
        </p:sp>
      </p:grpSp>
      <p:sp>
        <p:nvSpPr>
          <p:cNvPr id="26" name="Shape 19">
            <a:extLst>
              <a:ext uri="{FF2B5EF4-FFF2-40B4-BE49-F238E27FC236}">
                <a16:creationId xmlns:a16="http://schemas.microsoft.com/office/drawing/2014/main" id="{59E1D426-9562-3DDD-F1FD-C30049273437}"/>
              </a:ext>
            </a:extLst>
          </p:cNvPr>
          <p:cNvSpPr/>
          <p:nvPr/>
        </p:nvSpPr>
        <p:spPr>
          <a:xfrm>
            <a:off x="293915" y="5053267"/>
            <a:ext cx="10460736" cy="1485555"/>
          </a:xfrm>
          <a:prstGeom prst="roundRect">
            <a:avLst>
              <a:gd name="adj" fmla="val 8140"/>
            </a:avLst>
          </a:prstGeom>
          <a:solidFill>
            <a:srgbClr val="E7F0E5"/>
          </a:solidFill>
          <a:ln w="12700">
            <a:solidFill>
              <a:srgbClr val="D0D0D0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s-ES"/>
          </a:p>
        </p:txBody>
      </p:sp>
      <p:sp>
        <p:nvSpPr>
          <p:cNvPr id="27" name="Shape 20">
            <a:extLst>
              <a:ext uri="{FF2B5EF4-FFF2-40B4-BE49-F238E27FC236}">
                <a16:creationId xmlns:a16="http://schemas.microsoft.com/office/drawing/2014/main" id="{87C0D38F-1A9F-CA86-9EB7-485A5664198E}"/>
              </a:ext>
            </a:extLst>
          </p:cNvPr>
          <p:cNvSpPr/>
          <p:nvPr/>
        </p:nvSpPr>
        <p:spPr>
          <a:xfrm>
            <a:off x="458507" y="5209282"/>
            <a:ext cx="1938528" cy="273024"/>
          </a:xfrm>
          <a:prstGeom prst="roundRect">
            <a:avLst>
              <a:gd name="adj" fmla="val 17857"/>
            </a:avLst>
          </a:prstGeom>
          <a:solidFill>
            <a:srgbClr val="4C8F64"/>
          </a:solidFill>
          <a:ln w="12700">
            <a:solidFill>
              <a:srgbClr val="4C8F64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8" name="Text 21">
            <a:extLst>
              <a:ext uri="{FF2B5EF4-FFF2-40B4-BE49-F238E27FC236}">
                <a16:creationId xmlns:a16="http://schemas.microsoft.com/office/drawing/2014/main" id="{EA87D280-1659-705A-A4ED-0E11E46DBD41}"/>
              </a:ext>
            </a:extLst>
          </p:cNvPr>
          <p:cNvSpPr/>
          <p:nvPr/>
        </p:nvSpPr>
        <p:spPr>
          <a:xfrm>
            <a:off x="426860" y="5233602"/>
            <a:ext cx="1938528" cy="20099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¿QUÉ HAY QUE ENTREGAR?</a:t>
            </a:r>
            <a:endParaRPr lang="en-US" sz="900" dirty="0"/>
          </a:p>
        </p:txBody>
      </p:sp>
      <p:sp>
        <p:nvSpPr>
          <p:cNvPr id="29" name="Text 22">
            <a:extLst>
              <a:ext uri="{FF2B5EF4-FFF2-40B4-BE49-F238E27FC236}">
                <a16:creationId xmlns:a16="http://schemas.microsoft.com/office/drawing/2014/main" id="{60AC860B-35C0-D0C4-57F0-0BCA1EE9C633}"/>
              </a:ext>
            </a:extLst>
          </p:cNvPr>
          <p:cNvSpPr/>
          <p:nvPr/>
        </p:nvSpPr>
        <p:spPr>
          <a:xfrm>
            <a:off x="483285" y="5692355"/>
            <a:ext cx="2654594" cy="846467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s-ES" sz="1200" noProof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Aceptación (Anexo V)</a:t>
            </a:r>
          </a:p>
          <a:p>
            <a:pPr marL="228600" indent="-228600">
              <a:buFont typeface="+mj-lt"/>
              <a:buAutoNum type="arabicPeriod"/>
            </a:pPr>
            <a:r>
              <a:rPr lang="es-ES" sz="1200" noProof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Certificado de toda la estancia</a:t>
            </a:r>
          </a:p>
          <a:p>
            <a:pPr marL="228600" indent="-228600">
              <a:buFont typeface="+mj-lt"/>
              <a:buAutoNum type="arabicPeriod"/>
            </a:pPr>
            <a:r>
              <a:rPr lang="es-ES" sz="1200" noProof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Informe final (Anexo IV)</a:t>
            </a:r>
          </a:p>
          <a:p>
            <a:pPr marL="228600" indent="-228600">
              <a:buFont typeface="+mj-lt"/>
              <a:buAutoNum type="arabicPeriod"/>
            </a:pPr>
            <a:r>
              <a:rPr lang="es-ES" sz="1200" noProof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Declaración de itinerario (Anexo III</a:t>
            </a:r>
            <a:r>
              <a:rPr lang="es-ES" sz="1080" noProof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)</a:t>
            </a:r>
          </a:p>
        </p:txBody>
      </p:sp>
      <p:sp>
        <p:nvSpPr>
          <p:cNvPr id="34" name="Text 22">
            <a:extLst>
              <a:ext uri="{FF2B5EF4-FFF2-40B4-BE49-F238E27FC236}">
                <a16:creationId xmlns:a16="http://schemas.microsoft.com/office/drawing/2014/main" id="{1863273A-B6B0-1A9E-E63D-56AECF563CD2}"/>
              </a:ext>
            </a:extLst>
          </p:cNvPr>
          <p:cNvSpPr/>
          <p:nvPr/>
        </p:nvSpPr>
        <p:spPr>
          <a:xfrm>
            <a:off x="4612133" y="5753748"/>
            <a:ext cx="3236179" cy="846467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r>
              <a:rPr lang="es-ES" sz="1200" noProof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Facturas </a:t>
            </a:r>
            <a:r>
              <a:rPr lang="es-ES" sz="1200" b="1" noProof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nombre del beneficiario</a:t>
            </a:r>
          </a:p>
          <a:p>
            <a:r>
              <a:rPr lang="es-ES" sz="1200" noProof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 Justificante de pago (movimiento bancario)</a:t>
            </a:r>
          </a:p>
          <a:p>
            <a:r>
              <a:rPr lang="es-ES" sz="1200" noProof="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 Billetes y/o tarjetas de embarque</a:t>
            </a:r>
          </a:p>
        </p:txBody>
      </p:sp>
      <p:sp>
        <p:nvSpPr>
          <p:cNvPr id="35" name="Text 14">
            <a:extLst>
              <a:ext uri="{FF2B5EF4-FFF2-40B4-BE49-F238E27FC236}">
                <a16:creationId xmlns:a16="http://schemas.microsoft.com/office/drawing/2014/main" id="{6A645BE5-D587-4FF9-4506-82678B64DAED}"/>
              </a:ext>
            </a:extLst>
          </p:cNvPr>
          <p:cNvSpPr/>
          <p:nvPr/>
        </p:nvSpPr>
        <p:spPr>
          <a:xfrm rot="5400000">
            <a:off x="8983252" y="4519315"/>
            <a:ext cx="320040" cy="4220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dirty="0">
                <a:solidFill>
                  <a:srgbClr val="A7A7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›</a:t>
            </a:r>
            <a:endParaRPr lang="en-US" sz="4400" dirty="0"/>
          </a:p>
        </p:txBody>
      </p:sp>
      <p:sp>
        <p:nvSpPr>
          <p:cNvPr id="36" name="Rectangle 35"/>
          <p:cNvSpPr/>
          <p:nvPr/>
        </p:nvSpPr>
        <p:spPr>
          <a:xfrm>
            <a:off x="164592" y="2057400"/>
            <a:ext cx="10744200" cy="46177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ounded Rectangle 36"/>
          <p:cNvSpPr/>
          <p:nvPr/>
        </p:nvSpPr>
        <p:spPr>
          <a:xfrm>
            <a:off x="502920" y="2423160"/>
            <a:ext cx="3154680" cy="2587852"/>
          </a:xfrm>
          <a:prstGeom prst="roundRect">
            <a:avLst>
              <a:gd name="adj" fmla="val 8898"/>
            </a:avLst>
          </a:prstGeom>
          <a:solidFill>
            <a:srgbClr val="F5F9D7"/>
          </a:solidFill>
          <a:ln w="12700"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 dirty="0"/>
          </a:p>
        </p:txBody>
      </p:sp>
      <p:sp>
        <p:nvSpPr>
          <p:cNvPr id="38" name="Rounded Rectangle 37"/>
          <p:cNvSpPr/>
          <p:nvPr/>
        </p:nvSpPr>
        <p:spPr>
          <a:xfrm>
            <a:off x="640080" y="2551176"/>
            <a:ext cx="1419606" cy="228600"/>
          </a:xfrm>
          <a:prstGeom prst="roundRect">
            <a:avLst/>
          </a:prstGeom>
          <a:solidFill>
            <a:srgbClr val="FFBF0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 dirty="0">
                <a:solidFill>
                  <a:srgbClr val="FFFFFF"/>
                </a:solidFill>
                <a:latin typeface="Aptos"/>
              </a:rPr>
              <a:t>1. REVISIÓN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67512" y="2898648"/>
            <a:ext cx="2825496" cy="1588127"/>
          </a:xfrm>
          <a:prstGeom prst="rect">
            <a:avLst/>
          </a:prstGeom>
          <a:noFill/>
        </p:spPr>
        <p:txBody>
          <a:bodyPr wrap="square" lIns="54864" tIns="54864" rIns="54864" bIns="54864">
            <a:spAutoFit/>
          </a:bodyPr>
          <a:lstStyle/>
          <a:p>
            <a:pPr algn="l"/>
            <a:r>
              <a:rPr lang="es-ES" sz="1600" b="0" noProof="0" dirty="0">
                <a:solidFill>
                  <a:srgbClr val="000000"/>
                </a:solidFill>
                <a:latin typeface="Aptos"/>
              </a:rPr>
              <a:t>El Servicio de Investigación examinará la documentación presentada y publicará un listado provisional de solicitudes admitidas y excluidas.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3794760" y="2423160"/>
            <a:ext cx="3154680" cy="2587852"/>
          </a:xfrm>
          <a:prstGeom prst="roundRect">
            <a:avLst>
              <a:gd name="adj" fmla="val 8898"/>
            </a:avLst>
          </a:prstGeom>
          <a:solidFill>
            <a:srgbClr val="F6F6EA"/>
          </a:solidFill>
          <a:ln w="12700"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41" name="Rounded Rectangle 40"/>
          <p:cNvSpPr/>
          <p:nvPr/>
        </p:nvSpPr>
        <p:spPr>
          <a:xfrm>
            <a:off x="3931920" y="2551176"/>
            <a:ext cx="1419606" cy="228600"/>
          </a:xfrm>
          <a:prstGeom prst="roundRect">
            <a:avLst/>
          </a:prstGeom>
          <a:solidFill>
            <a:srgbClr val="EADC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2. SUBSANACIÓN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959352" y="2898648"/>
            <a:ext cx="2825496" cy="1834348"/>
          </a:xfrm>
          <a:prstGeom prst="rect">
            <a:avLst/>
          </a:prstGeom>
          <a:noFill/>
        </p:spPr>
        <p:txBody>
          <a:bodyPr wrap="square" lIns="54864" tIns="54864" rIns="54864" bIns="54864">
            <a:spAutoFit/>
          </a:bodyPr>
          <a:lstStyle/>
          <a:p>
            <a:pPr algn="l"/>
            <a:r>
              <a:rPr lang="es-ES" sz="1600" b="0" noProof="0" dirty="0">
                <a:solidFill>
                  <a:srgbClr val="000000"/>
                </a:solidFill>
                <a:latin typeface="Aptos"/>
              </a:rPr>
              <a:t>Las causas subsanables se corrigen mediante email indicado en la resolución provisional.</a:t>
            </a:r>
          </a:p>
          <a:p>
            <a:pPr algn="l"/>
            <a:endParaRPr lang="es-ES" sz="1600" b="0" noProof="0" dirty="0">
              <a:solidFill>
                <a:srgbClr val="000000"/>
              </a:solidFill>
              <a:latin typeface="Aptos"/>
            </a:endParaRPr>
          </a:p>
          <a:p>
            <a:pPr algn="l"/>
            <a:r>
              <a:rPr lang="es-ES" sz="1600" b="0" noProof="0" dirty="0">
                <a:solidFill>
                  <a:srgbClr val="000000"/>
                </a:solidFill>
                <a:latin typeface="Aptos"/>
              </a:rPr>
              <a:t>No se podrá incluir nuevas solicitudes o Excel de baremo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7086600" y="2423160"/>
            <a:ext cx="3154680" cy="2587852"/>
          </a:xfrm>
          <a:prstGeom prst="roundRect">
            <a:avLst>
              <a:gd name="adj" fmla="val 8158"/>
            </a:avLst>
          </a:prstGeom>
          <a:solidFill>
            <a:srgbClr val="FAFAF4"/>
          </a:solidFill>
          <a:ln w="12700">
            <a:solidFill>
              <a:srgbClr val="D2D2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44" name="Rounded Rectangle 43"/>
          <p:cNvSpPr/>
          <p:nvPr/>
        </p:nvSpPr>
        <p:spPr>
          <a:xfrm>
            <a:off x="7223760" y="2551176"/>
            <a:ext cx="1419606" cy="228600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3. RESOLUCIÓN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251192" y="2898648"/>
            <a:ext cx="2834102" cy="2080570"/>
          </a:xfrm>
          <a:prstGeom prst="rect">
            <a:avLst/>
          </a:prstGeom>
          <a:noFill/>
        </p:spPr>
        <p:txBody>
          <a:bodyPr wrap="square" lIns="54864" tIns="54864" rIns="54864" bIns="54864">
            <a:spAutoFit/>
          </a:bodyPr>
          <a:lstStyle/>
          <a:p>
            <a:pPr algn="l"/>
            <a:r>
              <a:rPr lang="es-ES" sz="1600" b="0" noProof="0" dirty="0">
                <a:solidFill>
                  <a:srgbClr val="000000"/>
                </a:solidFill>
                <a:latin typeface="Aptos"/>
              </a:rPr>
              <a:t>La Comisión de Evaluación consultará a los expertos de la Comisión de Investigación.</a:t>
            </a:r>
          </a:p>
          <a:p>
            <a:pPr algn="l"/>
            <a:endParaRPr lang="es-ES" sz="1600" b="0" noProof="0" dirty="0">
              <a:solidFill>
                <a:srgbClr val="000000"/>
              </a:solidFill>
              <a:highlight>
                <a:srgbClr val="FFFF00"/>
              </a:highlight>
              <a:latin typeface="Aptos"/>
            </a:endParaRPr>
          </a:p>
          <a:p>
            <a:pPr algn="l"/>
            <a:r>
              <a:rPr lang="es-ES" sz="1600" b="0" noProof="0" dirty="0">
                <a:solidFill>
                  <a:srgbClr val="000000"/>
                </a:solidFill>
                <a:latin typeface="Aptos"/>
              </a:rPr>
              <a:t>Se publicará:</a:t>
            </a:r>
            <a:endParaRPr lang="es-ES" sz="1600" dirty="0">
              <a:solidFill>
                <a:srgbClr val="000000"/>
              </a:solidFill>
              <a:latin typeface="Aptos"/>
            </a:endParaRPr>
          </a:p>
          <a:p>
            <a:pPr marL="285750" indent="-285750" algn="l">
              <a:buFontTx/>
              <a:buChar char="-"/>
            </a:pPr>
            <a:r>
              <a:rPr lang="es-ES" sz="1600" dirty="0">
                <a:solidFill>
                  <a:srgbClr val="000000"/>
                </a:solidFill>
                <a:latin typeface="Aptos"/>
              </a:rPr>
              <a:t>Propuesta provisional.</a:t>
            </a:r>
          </a:p>
          <a:p>
            <a:pPr marL="285750" indent="-285750" algn="l">
              <a:buFontTx/>
              <a:buChar char="-"/>
            </a:pPr>
            <a:r>
              <a:rPr lang="es-ES" sz="1600" dirty="0">
                <a:solidFill>
                  <a:srgbClr val="000000"/>
                </a:solidFill>
                <a:latin typeface="Aptos"/>
              </a:rPr>
              <a:t>A</a:t>
            </a:r>
            <a:r>
              <a:rPr lang="es-ES" sz="1600" b="0" noProof="0" dirty="0">
                <a:solidFill>
                  <a:srgbClr val="000000"/>
                </a:solidFill>
                <a:latin typeface="Aptos"/>
              </a:rPr>
              <a:t>legaciones.</a:t>
            </a:r>
          </a:p>
          <a:p>
            <a:pPr marL="285750" indent="-285750" algn="l">
              <a:buFontTx/>
              <a:buChar char="-"/>
            </a:pPr>
            <a:r>
              <a:rPr lang="es-ES" sz="1600" b="0" noProof="0" dirty="0">
                <a:solidFill>
                  <a:srgbClr val="000000"/>
                </a:solidFill>
                <a:latin typeface="Aptos"/>
              </a:rPr>
              <a:t>Resolución definitiva.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502920" y="5257800"/>
            <a:ext cx="9738360" cy="777240"/>
          </a:xfrm>
          <a:prstGeom prst="roundRect">
            <a:avLst/>
          </a:prstGeom>
          <a:solidFill>
            <a:srgbClr val="FAF2D6"/>
          </a:solidFill>
          <a:ln w="12700">
            <a:solidFill>
              <a:srgbClr val="E6D2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TextBox 46"/>
          <p:cNvSpPr txBox="1"/>
          <p:nvPr/>
        </p:nvSpPr>
        <p:spPr>
          <a:xfrm>
            <a:off x="795528" y="5349240"/>
            <a:ext cx="9107424" cy="603242"/>
          </a:xfrm>
          <a:prstGeom prst="rect">
            <a:avLst/>
          </a:prstGeom>
          <a:noFill/>
        </p:spPr>
        <p:txBody>
          <a:bodyPr wrap="square" lIns="54864" tIns="54864" rIns="54864" bIns="54864">
            <a:spAutoFit/>
          </a:bodyPr>
          <a:lstStyle/>
          <a:p>
            <a:pPr algn="l"/>
            <a:r>
              <a:rPr lang="es-ES" sz="1600" b="0" noProof="0">
                <a:solidFill>
                  <a:srgbClr val="000000"/>
                </a:solidFill>
                <a:latin typeface="Aptos"/>
              </a:rPr>
              <a:t>Las publicaciones en el tablón electrónico oficial de la URJC y en la web del Programa Propio tienen efectos de notificación. </a:t>
            </a:r>
            <a:r>
              <a:rPr lang="es-ES" sz="1600" b="0" noProof="0" dirty="0">
                <a:solidFill>
                  <a:srgbClr val="000000"/>
                </a:solidFill>
                <a:latin typeface="Aptos"/>
              </a:rPr>
              <a:t>Conviene revisarlas durante todo el procedimiento.</a:t>
            </a:r>
          </a:p>
        </p:txBody>
      </p:sp>
      <p:sp>
        <p:nvSpPr>
          <p:cNvPr id="49" name="Rectangle 48"/>
          <p:cNvSpPr/>
          <p:nvPr/>
        </p:nvSpPr>
        <p:spPr>
          <a:xfrm>
            <a:off x="1188720" y="1298448"/>
            <a:ext cx="7863840" cy="62179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1325880" y="1444752"/>
            <a:ext cx="7680960" cy="298543"/>
          </a:xfrm>
          <a:prstGeom prst="rect">
            <a:avLst/>
          </a:prstGeom>
          <a:noFill/>
        </p:spPr>
        <p:txBody>
          <a:bodyPr wrap="square" lIns="18288" tIns="18288" rIns="18288" bIns="18288">
            <a:spAutoFit/>
          </a:bodyPr>
          <a:lstStyle/>
          <a:p>
            <a:pPr algn="l"/>
            <a:r>
              <a:rPr sz="1700" b="1" dirty="0">
                <a:solidFill>
                  <a:srgbClr val="FFBF09"/>
                </a:solidFill>
                <a:latin typeface="Aptos"/>
              </a:rPr>
              <a:t>Tras la </a:t>
            </a:r>
            <a:r>
              <a:rPr sz="1700" b="1" dirty="0" err="1">
                <a:solidFill>
                  <a:srgbClr val="FFBF09"/>
                </a:solidFill>
                <a:latin typeface="Aptos"/>
              </a:rPr>
              <a:t>solicitud</a:t>
            </a:r>
            <a:r>
              <a:rPr sz="1700" b="1" dirty="0">
                <a:solidFill>
                  <a:srgbClr val="FFBF09"/>
                </a:solidFill>
                <a:latin typeface="Aptos"/>
              </a:rPr>
              <a:t>: </a:t>
            </a:r>
            <a:r>
              <a:rPr sz="1700" b="1" dirty="0" err="1">
                <a:solidFill>
                  <a:srgbClr val="FFBF09"/>
                </a:solidFill>
                <a:latin typeface="Aptos"/>
              </a:rPr>
              <a:t>admisión</a:t>
            </a:r>
            <a:r>
              <a:rPr sz="1700" b="1" dirty="0">
                <a:solidFill>
                  <a:srgbClr val="FFBF09"/>
                </a:solidFill>
                <a:latin typeface="Aptos"/>
              </a:rPr>
              <a:t>, </a:t>
            </a:r>
            <a:r>
              <a:rPr sz="1700" b="1" dirty="0" err="1">
                <a:solidFill>
                  <a:srgbClr val="FFBF09"/>
                </a:solidFill>
                <a:latin typeface="Aptos"/>
              </a:rPr>
              <a:t>evaluación</a:t>
            </a:r>
            <a:r>
              <a:rPr sz="1700" b="1" dirty="0">
                <a:solidFill>
                  <a:srgbClr val="FFBF09"/>
                </a:solidFill>
                <a:latin typeface="Aptos"/>
              </a:rPr>
              <a:t> y </a:t>
            </a:r>
            <a:r>
              <a:rPr sz="1700" b="1" dirty="0" err="1">
                <a:solidFill>
                  <a:srgbClr val="FFBF09"/>
                </a:solidFill>
                <a:latin typeface="Aptos"/>
              </a:rPr>
              <a:t>resolución</a:t>
            </a:r>
            <a:endParaRPr sz="1700" b="1" dirty="0">
              <a:solidFill>
                <a:srgbClr val="FFBF09"/>
              </a:solidFill>
              <a:latin typeface="Aptos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43A81986-D71B-684C-5544-3838D5A6ED3D}"/>
              </a:ext>
            </a:extLst>
          </p:cNvPr>
          <p:cNvSpPr/>
          <p:nvPr/>
        </p:nvSpPr>
        <p:spPr>
          <a:xfrm>
            <a:off x="4013513" y="-23339"/>
            <a:ext cx="7084563" cy="105314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dirty="0">
                <a:solidFill>
                  <a:srgbClr val="FFFFFF"/>
                </a:solidFill>
                <a:latin typeface="Aptos"/>
              </a:rPr>
              <a:t>CONVOCATORIA </a:t>
            </a:r>
            <a:r>
              <a:rPr lang="es-ES" sz="1400" b="1" dirty="0">
                <a:solidFill>
                  <a:srgbClr val="FFFFFF"/>
                </a:solidFill>
                <a:latin typeface="Aptos"/>
              </a:rPr>
              <a:t>INVESTIGA</a:t>
            </a:r>
            <a:r>
              <a:rPr sz="1400" dirty="0">
                <a:solidFill>
                  <a:srgbClr val="FFFFFF"/>
                </a:solidFill>
                <a:latin typeface="Aptos"/>
              </a:rPr>
              <a:t> 2026  </a:t>
            </a:r>
            <a:endParaRPr lang="es-ES" sz="1400" dirty="0">
              <a:solidFill>
                <a:srgbClr val="FFFFFF"/>
              </a:solidFill>
              <a:latin typeface="Aptos"/>
            </a:endParaRPr>
          </a:p>
          <a:p>
            <a:pPr algn="ctr"/>
            <a:r>
              <a:rPr sz="1400" dirty="0">
                <a:solidFill>
                  <a:srgbClr val="FFFFFF"/>
                </a:solidFill>
                <a:latin typeface="Aptos"/>
              </a:rPr>
              <a:t>RECONOCIMIENTO DE LA ACTIVIDAD INVESTIGADORA </a:t>
            </a:r>
            <a:r>
              <a:rPr lang="es-ES" sz="1400" dirty="0">
                <a:solidFill>
                  <a:srgbClr val="FFFFFF"/>
                </a:solidFill>
                <a:latin typeface="Aptos"/>
              </a:rPr>
              <a:t>DEL</a:t>
            </a:r>
            <a:r>
              <a:rPr sz="1400" dirty="0">
                <a:solidFill>
                  <a:srgbClr val="FFFFFF"/>
                </a:solidFill>
                <a:latin typeface="Aptos"/>
              </a:rPr>
              <a:t> PDI Y PI DOCTOR URJC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1864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2BB09350-BE72-FAE0-BB40-D4CAA0D61555}"/>
              </a:ext>
            </a:extLst>
          </p:cNvPr>
          <p:cNvSpPr/>
          <p:nvPr/>
        </p:nvSpPr>
        <p:spPr>
          <a:xfrm>
            <a:off x="-117446" y="725"/>
            <a:ext cx="451485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77A2937-3D8B-406C-9386-5BCD3865F8F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s-ES" dirty="0"/>
              <a:t>Gracias</a:t>
            </a:r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6917E1A0-FD88-448B-A609-7EE7FE54B71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998367" y="5954081"/>
            <a:ext cx="2164534" cy="733425"/>
          </a:xfrm>
        </p:spPr>
        <p:txBody>
          <a:bodyPr/>
          <a:lstStyle/>
          <a:p>
            <a:r>
              <a:rPr lang="es-ES" dirty="0">
                <a:solidFill>
                  <a:schemeClr val="bg1"/>
                </a:solidFill>
              </a:rPr>
              <a:t>Begoña Pontes Rodríguez</a:t>
            </a:r>
          </a:p>
          <a:p>
            <a:r>
              <a:rPr lang="es-ES" dirty="0">
                <a:solidFill>
                  <a:schemeClr val="bg1"/>
                </a:solidFill>
              </a:rPr>
              <a:t>Victoria Martínez Vallarín</a:t>
            </a:r>
          </a:p>
        </p:txBody>
      </p:sp>
      <p:pic>
        <p:nvPicPr>
          <p:cNvPr id="2" name="Imagen 1" descr="Gráfico">
            <a:extLst>
              <a:ext uri="{FF2B5EF4-FFF2-40B4-BE49-F238E27FC236}">
                <a16:creationId xmlns:a16="http://schemas.microsoft.com/office/drawing/2014/main" id="{676AEB40-B21E-0F3E-624A-74C41A90EF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6053"/>
            <a:ext cx="3996732" cy="114150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3F831747-BF12-6FAB-DB64-4FCEE414FF7C}"/>
              </a:ext>
            </a:extLst>
          </p:cNvPr>
          <p:cNvSpPr txBox="1">
            <a:spLocks/>
          </p:cNvSpPr>
          <p:nvPr/>
        </p:nvSpPr>
        <p:spPr>
          <a:xfrm>
            <a:off x="5106838" y="2959039"/>
            <a:ext cx="4942936" cy="206171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dirty="0"/>
              <a:t>GRACIAS</a:t>
            </a:r>
          </a:p>
          <a:p>
            <a:pPr algn="ctr"/>
            <a:r>
              <a:rPr lang="es-ES" sz="1400" dirty="0"/>
              <a:t>investigacion.programapropio@urjc.es</a:t>
            </a:r>
          </a:p>
        </p:txBody>
      </p:sp>
      <p:pic>
        <p:nvPicPr>
          <p:cNvPr id="14" name="Imagen 13" descr="Icono&#10;&#10;Descripción generada automáticamente">
            <a:extLst>
              <a:ext uri="{FF2B5EF4-FFF2-40B4-BE49-F238E27FC236}">
                <a16:creationId xmlns:a16="http://schemas.microsoft.com/office/drawing/2014/main" id="{99CC87C1-3039-834A-C99E-5EBF1E561C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65" y="5689919"/>
            <a:ext cx="1038225" cy="103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24032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URJC">
      <a:dk1>
        <a:srgbClr val="000000"/>
      </a:dk1>
      <a:lt1>
        <a:sysClr val="window" lastClr="FFFFFF"/>
      </a:lt1>
      <a:dk2>
        <a:srgbClr val="000000"/>
      </a:dk2>
      <a:lt2>
        <a:srgbClr val="FFFFFF"/>
      </a:lt2>
      <a:accent1>
        <a:srgbClr val="000000"/>
      </a:accent1>
      <a:accent2>
        <a:srgbClr val="CB0017"/>
      </a:accent2>
      <a:accent3>
        <a:srgbClr val="E65B56"/>
      </a:accent3>
      <a:accent4>
        <a:srgbClr val="941011"/>
      </a:accent4>
      <a:accent5>
        <a:srgbClr val="C0C0C0"/>
      </a:accent5>
      <a:accent6>
        <a:srgbClr val="999998"/>
      </a:accent6>
      <a:hlink>
        <a:srgbClr val="CB0017"/>
      </a:hlink>
      <a:folHlink>
        <a:srgbClr val="CB0017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-URJC - v2" id="{504B3BCA-26E5-4195-9B8F-1CC446008E6E}" vid="{CEE97C2D-F4CA-4E67-82DA-124DC9603F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Plantilla power-point</Template>
  <TotalTime>2328</TotalTime>
  <Words>1655</Words>
  <Application>Microsoft Office PowerPoint</Application>
  <PresentationFormat>Panorámica</PresentationFormat>
  <Paragraphs>300</Paragraphs>
  <Slides>18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2" baseType="lpstr">
      <vt:lpstr>Aptos</vt:lpstr>
      <vt:lpstr>Arial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Convocatoria PUBLICA 2026</dc:title>
  <dc:subject>Programa Propio de Fomento y Desarrollo de la Investigación y la Innovación</dc:subject>
  <dc:creator>Victoria Martínez Vallarín</dc:creator>
  <cp:lastModifiedBy>Victoria Martínez Vallarín</cp:lastModifiedBy>
  <cp:revision>110</cp:revision>
  <dcterms:created xsi:type="dcterms:W3CDTF">2024-02-07T12:48:53Z</dcterms:created>
  <dcterms:modified xsi:type="dcterms:W3CDTF">2026-09-28T14:41:44Z</dcterms:modified>
</cp:coreProperties>
</file>